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773" r:id="rId2"/>
  </p:sldMasterIdLst>
  <p:sldIdLst>
    <p:sldId id="256" r:id="rId3"/>
    <p:sldId id="306" r:id="rId4"/>
    <p:sldId id="282" r:id="rId5"/>
    <p:sldId id="307" r:id="rId6"/>
    <p:sldId id="308" r:id="rId7"/>
    <p:sldId id="309" r:id="rId8"/>
    <p:sldId id="296" r:id="rId9"/>
    <p:sldId id="298" r:id="rId10"/>
    <p:sldId id="287" r:id="rId11"/>
    <p:sldId id="322" r:id="rId12"/>
    <p:sldId id="321" r:id="rId13"/>
    <p:sldId id="320" r:id="rId14"/>
    <p:sldId id="288" r:id="rId15"/>
    <p:sldId id="289" r:id="rId16"/>
    <p:sldId id="299" r:id="rId17"/>
    <p:sldId id="300" r:id="rId18"/>
    <p:sldId id="291" r:id="rId19"/>
    <p:sldId id="319" r:id="rId20"/>
    <p:sldId id="301" r:id="rId21"/>
    <p:sldId id="292" r:id="rId22"/>
    <p:sldId id="293" r:id="rId23"/>
    <p:sldId id="294" r:id="rId24"/>
    <p:sldId id="323" r:id="rId25"/>
    <p:sldId id="302" r:id="rId26"/>
    <p:sldId id="290" r:id="rId27"/>
    <p:sldId id="303" r:id="rId28"/>
    <p:sldId id="295" r:id="rId29"/>
    <p:sldId id="304" r:id="rId30"/>
    <p:sldId id="310" r:id="rId31"/>
    <p:sldId id="318" r:id="rId32"/>
    <p:sldId id="297" r:id="rId33"/>
    <p:sldId id="305" r:id="rId34"/>
    <p:sldId id="311" r:id="rId35"/>
    <p:sldId id="316" r:id="rId36"/>
    <p:sldId id="317" r:id="rId37"/>
    <p:sldId id="315" r:id="rId38"/>
    <p:sldId id="312" r:id="rId39"/>
    <p:sldId id="313" r:id="rId40"/>
    <p:sldId id="314" r:id="rId41"/>
    <p:sldId id="279" r:id="rId42"/>
    <p:sldId id="275" r:id="rId43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6" d="100"/>
          <a:sy n="66" d="100"/>
        </p:scale>
        <p:origin x="408" y="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69BAA-F36F-451D-805D-061A4A84B5E4}" type="datetimeFigureOut">
              <a:rPr lang="en-US" smtClean="0"/>
              <a:t>2/27/2021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D16A0-590B-487B-8DD0-EA245C7094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52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69BAA-F36F-451D-805D-061A4A84B5E4}" type="datetimeFigureOut">
              <a:rPr lang="en-US" smtClean="0"/>
              <a:t>2/27/2021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D16A0-590B-487B-8DD0-EA245C7094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432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69BAA-F36F-451D-805D-061A4A84B5E4}" type="datetimeFigureOut">
              <a:rPr lang="en-US" smtClean="0"/>
              <a:t>2/27/2021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D16A0-590B-487B-8DD0-EA245C7094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661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616058BF-968C-4245-8AFA-2F8427D62C5C}" type="datetimeFigureOut">
              <a:rPr lang="en-US" smtClean="0"/>
              <a:t>2/27/2021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32DB49CE-BE61-439D-8BBD-C8DF295B30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287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58BF-968C-4245-8AFA-2F8427D62C5C}" type="datetimeFigureOut">
              <a:rPr lang="en-US" smtClean="0"/>
              <a:t>2/27/2021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B49CE-BE61-439D-8BBD-C8DF295B30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680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58BF-968C-4245-8AFA-2F8427D62C5C}" type="datetimeFigureOut">
              <a:rPr lang="en-US" smtClean="0"/>
              <a:t>2/27/2021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B49CE-BE61-439D-8BBD-C8DF295B30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433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58BF-968C-4245-8AFA-2F8427D62C5C}" type="datetimeFigureOut">
              <a:rPr lang="en-US" smtClean="0"/>
              <a:t>2/27/2021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B49CE-BE61-439D-8BBD-C8DF295B30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94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58BF-968C-4245-8AFA-2F8427D62C5C}" type="datetimeFigureOut">
              <a:rPr lang="en-US" smtClean="0"/>
              <a:t>2/27/2021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B49CE-BE61-439D-8BBD-C8DF295B30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122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58BF-968C-4245-8AFA-2F8427D62C5C}" type="datetimeFigureOut">
              <a:rPr lang="en-US" smtClean="0"/>
              <a:t>2/27/2021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B49CE-BE61-439D-8BBD-C8DF295B30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450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58BF-968C-4245-8AFA-2F8427D62C5C}" type="datetimeFigureOut">
              <a:rPr lang="en-US" smtClean="0"/>
              <a:t>2/27/2021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B49CE-BE61-439D-8BBD-C8DF295B30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634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58BF-968C-4245-8AFA-2F8427D62C5C}" type="datetimeFigureOut">
              <a:rPr lang="en-US" smtClean="0"/>
              <a:t>2/27/2021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B49CE-BE61-439D-8BBD-C8DF295B30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216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69BAA-F36F-451D-805D-061A4A84B5E4}" type="datetimeFigureOut">
              <a:rPr lang="en-US" smtClean="0"/>
              <a:t>2/27/2021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D16A0-590B-487B-8DD0-EA245C7094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1080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58BF-968C-4245-8AFA-2F8427D62C5C}" type="datetimeFigureOut">
              <a:rPr lang="en-US" smtClean="0"/>
              <a:t>2/27/2021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B49CE-BE61-439D-8BBD-C8DF295B30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011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58BF-968C-4245-8AFA-2F8427D62C5C}" type="datetimeFigureOut">
              <a:rPr lang="en-US" smtClean="0"/>
              <a:t>2/27/2021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B49CE-BE61-439D-8BBD-C8DF295B30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159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58BF-968C-4245-8AFA-2F8427D62C5C}" type="datetimeFigureOut">
              <a:rPr lang="en-US" smtClean="0"/>
              <a:t>2/27/2021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B49CE-BE61-439D-8BBD-C8DF295B30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521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58BF-968C-4245-8AFA-2F8427D62C5C}" type="datetimeFigureOut">
              <a:rPr lang="en-US" smtClean="0"/>
              <a:t>2/27/2021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B49CE-BE61-439D-8BBD-C8DF295B306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3561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58BF-968C-4245-8AFA-2F8427D62C5C}" type="datetimeFigureOut">
              <a:rPr lang="en-US" smtClean="0"/>
              <a:t>2/27/2021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B49CE-BE61-439D-8BBD-C8DF295B30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194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58BF-968C-4245-8AFA-2F8427D62C5C}" type="datetimeFigureOut">
              <a:rPr lang="en-US" smtClean="0"/>
              <a:t>2/27/2021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B49CE-BE61-439D-8BBD-C8DF295B30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3488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58BF-968C-4245-8AFA-2F8427D62C5C}" type="datetimeFigureOut">
              <a:rPr lang="en-US" smtClean="0"/>
              <a:t>2/27/2021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B49CE-BE61-439D-8BBD-C8DF295B30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633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58BF-968C-4245-8AFA-2F8427D62C5C}" type="datetimeFigureOut">
              <a:rPr lang="en-US" smtClean="0"/>
              <a:t>2/27/2021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B49CE-BE61-439D-8BBD-C8DF295B30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772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058BF-968C-4245-8AFA-2F8427D62C5C}" type="datetimeFigureOut">
              <a:rPr lang="en-US" smtClean="0"/>
              <a:t>2/27/2021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B49CE-BE61-439D-8BBD-C8DF295B30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828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69BAA-F36F-451D-805D-061A4A84B5E4}" type="datetimeFigureOut">
              <a:rPr lang="en-US" smtClean="0"/>
              <a:t>2/27/2021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D16A0-590B-487B-8DD0-EA245C7094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810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69BAA-F36F-451D-805D-061A4A84B5E4}" type="datetimeFigureOut">
              <a:rPr lang="en-US" smtClean="0"/>
              <a:t>2/27/2021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D16A0-590B-487B-8DD0-EA245C7094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395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69BAA-F36F-451D-805D-061A4A84B5E4}" type="datetimeFigureOut">
              <a:rPr lang="en-US" smtClean="0"/>
              <a:t>2/27/2021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D16A0-590B-487B-8DD0-EA245C7094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77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69BAA-F36F-451D-805D-061A4A84B5E4}" type="datetimeFigureOut">
              <a:rPr lang="en-US" smtClean="0"/>
              <a:t>2/27/2021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D16A0-590B-487B-8DD0-EA245C7094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47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69BAA-F36F-451D-805D-061A4A84B5E4}" type="datetimeFigureOut">
              <a:rPr lang="en-US" smtClean="0"/>
              <a:t>2/27/2021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D16A0-590B-487B-8DD0-EA245C7094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155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69BAA-F36F-451D-805D-061A4A84B5E4}" type="datetimeFigureOut">
              <a:rPr lang="en-US" smtClean="0"/>
              <a:t>2/27/2021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D16A0-590B-487B-8DD0-EA245C7094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538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69BAA-F36F-451D-805D-061A4A84B5E4}" type="datetimeFigureOut">
              <a:rPr lang="en-US" smtClean="0"/>
              <a:t>2/27/2021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D16A0-590B-487B-8DD0-EA245C7094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61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69BAA-F36F-451D-805D-061A4A84B5E4}" type="datetimeFigureOut">
              <a:rPr lang="en-US" smtClean="0"/>
              <a:t>2/27/2021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D16A0-590B-487B-8DD0-EA245C7094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872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058BF-968C-4245-8AFA-2F8427D62C5C}" type="datetimeFigureOut">
              <a:rPr lang="en-US" smtClean="0"/>
              <a:t>2/27/2021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B49CE-BE61-439D-8BBD-C8DF295B30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518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clw.org/" TargetMode="Externa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clw.org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clw.org/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7733" y="-207962"/>
            <a:ext cx="9901767" cy="2387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County cost share: 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A LOCALLY LED GRANT PROGRAM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41525" y="3106738"/>
            <a:ext cx="8791575" cy="165576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February 27, 2021</a:t>
            </a:r>
            <a:endParaRPr lang="en-US" sz="2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30500" y="6146800"/>
            <a:ext cx="8860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michele sadauskas, county conservationist, oneida county land &amp; water conservation dept.</a:t>
            </a:r>
          </a:p>
          <a:p>
            <a:pPr algn="ctr"/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hlinkClick r:id="rId2"/>
              </a:rPr>
              <a:t>www.oclw.org</a:t>
            </a:r>
            <a:endParaRPr lang="en-US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13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7906" y="-402748"/>
            <a:ext cx="5926775" cy="757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9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492" y="233849"/>
            <a:ext cx="5026247" cy="647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2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9675" y="-273741"/>
            <a:ext cx="5904564" cy="751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5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540" y="103032"/>
            <a:ext cx="3749027" cy="66649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68237" y="2358282"/>
            <a:ext cx="440457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Lake Nokomis		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Site visit  # 2</a:t>
            </a:r>
          </a:p>
          <a:p>
            <a:endParaRPr lang="en-US" sz="3200" dirty="0" smtClean="0"/>
          </a:p>
          <a:p>
            <a:r>
              <a:rPr lang="en-US" sz="2000" dirty="0" smtClean="0"/>
              <a:t>               before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3612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8" y="682581"/>
            <a:ext cx="11727605" cy="55583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39415" y="0"/>
            <a:ext cx="77015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Lake Nokomis			Site visit # 2     		</a:t>
            </a:r>
            <a:r>
              <a:rPr lang="en-US" sz="2000" dirty="0" smtClean="0"/>
              <a:t>after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8790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595" y="1125788"/>
            <a:ext cx="5627750" cy="43487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9978">
            <a:off x="2028185" y="4249233"/>
            <a:ext cx="1312707" cy="6229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4016" y="310048"/>
            <a:ext cx="4710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Next we’ll travel to .  .  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1504" y="1901252"/>
            <a:ext cx="459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NEAR RHINELANDER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83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52201 -0.232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94" y="-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511" y="913849"/>
            <a:ext cx="7647292" cy="4994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0510" y="4934658"/>
            <a:ext cx="3435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HANCOCK LAKE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6504909" y="3789575"/>
            <a:ext cx="419100" cy="431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9978">
            <a:off x="2309831" y="5620101"/>
            <a:ext cx="1038555" cy="4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5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31875 -0.256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-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06083" y="149321"/>
            <a:ext cx="5692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Hancock Lake			Site visit # 3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8" y="901523"/>
            <a:ext cx="11947301" cy="565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259" y="841574"/>
            <a:ext cx="7668662" cy="548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1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511" y="913849"/>
            <a:ext cx="7647292" cy="4994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0510" y="4934658"/>
            <a:ext cx="3875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WISCONSIN RIVER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8206118" y="1151900"/>
            <a:ext cx="225501" cy="20906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7283302" y="1318437"/>
            <a:ext cx="1031358" cy="3359889"/>
          </a:xfrm>
          <a:custGeom>
            <a:avLst/>
            <a:gdLst>
              <a:gd name="connsiteX0" fmla="*/ 1031358 w 1031358"/>
              <a:gd name="connsiteY0" fmla="*/ 0 h 3359889"/>
              <a:gd name="connsiteX1" fmla="*/ 1010093 w 1031358"/>
              <a:gd name="connsiteY1" fmla="*/ 53163 h 3359889"/>
              <a:gd name="connsiteX2" fmla="*/ 946298 w 1031358"/>
              <a:gd name="connsiteY2" fmla="*/ 95693 h 3359889"/>
              <a:gd name="connsiteX3" fmla="*/ 914400 w 1031358"/>
              <a:gd name="connsiteY3" fmla="*/ 116958 h 3359889"/>
              <a:gd name="connsiteX4" fmla="*/ 797442 w 1031358"/>
              <a:gd name="connsiteY4" fmla="*/ 138223 h 3359889"/>
              <a:gd name="connsiteX5" fmla="*/ 723014 w 1031358"/>
              <a:gd name="connsiteY5" fmla="*/ 148856 h 3359889"/>
              <a:gd name="connsiteX6" fmla="*/ 627321 w 1031358"/>
              <a:gd name="connsiteY6" fmla="*/ 180754 h 3359889"/>
              <a:gd name="connsiteX7" fmla="*/ 595424 w 1031358"/>
              <a:gd name="connsiteY7" fmla="*/ 191386 h 3359889"/>
              <a:gd name="connsiteX8" fmla="*/ 574158 w 1031358"/>
              <a:gd name="connsiteY8" fmla="*/ 212651 h 3359889"/>
              <a:gd name="connsiteX9" fmla="*/ 510363 w 1031358"/>
              <a:gd name="connsiteY9" fmla="*/ 233916 h 3359889"/>
              <a:gd name="connsiteX10" fmla="*/ 489098 w 1031358"/>
              <a:gd name="connsiteY10" fmla="*/ 255182 h 3359889"/>
              <a:gd name="connsiteX11" fmla="*/ 457200 w 1031358"/>
              <a:gd name="connsiteY11" fmla="*/ 265814 h 3359889"/>
              <a:gd name="connsiteX12" fmla="*/ 435935 w 1031358"/>
              <a:gd name="connsiteY12" fmla="*/ 297712 h 3359889"/>
              <a:gd name="connsiteX13" fmla="*/ 404038 w 1031358"/>
              <a:gd name="connsiteY13" fmla="*/ 318977 h 3359889"/>
              <a:gd name="connsiteX14" fmla="*/ 382772 w 1031358"/>
              <a:gd name="connsiteY14" fmla="*/ 350875 h 3359889"/>
              <a:gd name="connsiteX15" fmla="*/ 318977 w 1031358"/>
              <a:gd name="connsiteY15" fmla="*/ 404037 h 3359889"/>
              <a:gd name="connsiteX16" fmla="*/ 244549 w 1031358"/>
              <a:gd name="connsiteY16" fmla="*/ 489098 h 3359889"/>
              <a:gd name="connsiteX17" fmla="*/ 212651 w 1031358"/>
              <a:gd name="connsiteY17" fmla="*/ 542261 h 3359889"/>
              <a:gd name="connsiteX18" fmla="*/ 191386 w 1031358"/>
              <a:gd name="connsiteY18" fmla="*/ 574158 h 3359889"/>
              <a:gd name="connsiteX19" fmla="*/ 127591 w 1031358"/>
              <a:gd name="connsiteY19" fmla="*/ 637954 h 3359889"/>
              <a:gd name="connsiteX20" fmla="*/ 95693 w 1031358"/>
              <a:gd name="connsiteY20" fmla="*/ 701749 h 3359889"/>
              <a:gd name="connsiteX21" fmla="*/ 127591 w 1031358"/>
              <a:gd name="connsiteY21" fmla="*/ 786810 h 3359889"/>
              <a:gd name="connsiteX22" fmla="*/ 148856 w 1031358"/>
              <a:gd name="connsiteY22" fmla="*/ 850605 h 3359889"/>
              <a:gd name="connsiteX23" fmla="*/ 159489 w 1031358"/>
              <a:gd name="connsiteY23" fmla="*/ 882503 h 3359889"/>
              <a:gd name="connsiteX24" fmla="*/ 85061 w 1031358"/>
              <a:gd name="connsiteY24" fmla="*/ 1052623 h 3359889"/>
              <a:gd name="connsiteX25" fmla="*/ 31898 w 1031358"/>
              <a:gd name="connsiteY25" fmla="*/ 1105786 h 3359889"/>
              <a:gd name="connsiteX26" fmla="*/ 0 w 1031358"/>
              <a:gd name="connsiteY26" fmla="*/ 1244010 h 3359889"/>
              <a:gd name="connsiteX27" fmla="*/ 10633 w 1031358"/>
              <a:gd name="connsiteY27" fmla="*/ 1329070 h 3359889"/>
              <a:gd name="connsiteX28" fmla="*/ 74428 w 1031358"/>
              <a:gd name="connsiteY28" fmla="*/ 1350335 h 3359889"/>
              <a:gd name="connsiteX29" fmla="*/ 95693 w 1031358"/>
              <a:gd name="connsiteY29" fmla="*/ 1414130 h 3359889"/>
              <a:gd name="connsiteX30" fmla="*/ 127591 w 1031358"/>
              <a:gd name="connsiteY30" fmla="*/ 1520456 h 3359889"/>
              <a:gd name="connsiteX31" fmla="*/ 159489 w 1031358"/>
              <a:gd name="connsiteY31" fmla="*/ 1584251 h 3359889"/>
              <a:gd name="connsiteX32" fmla="*/ 223284 w 1031358"/>
              <a:gd name="connsiteY32" fmla="*/ 1616149 h 3359889"/>
              <a:gd name="connsiteX33" fmla="*/ 287079 w 1031358"/>
              <a:gd name="connsiteY33" fmla="*/ 1679944 h 3359889"/>
              <a:gd name="connsiteX34" fmla="*/ 308345 w 1031358"/>
              <a:gd name="connsiteY34" fmla="*/ 1701210 h 3359889"/>
              <a:gd name="connsiteX35" fmla="*/ 340242 w 1031358"/>
              <a:gd name="connsiteY35" fmla="*/ 1722475 h 3359889"/>
              <a:gd name="connsiteX36" fmla="*/ 350875 w 1031358"/>
              <a:gd name="connsiteY36" fmla="*/ 1754372 h 3359889"/>
              <a:gd name="connsiteX37" fmla="*/ 372140 w 1031358"/>
              <a:gd name="connsiteY37" fmla="*/ 1850065 h 3359889"/>
              <a:gd name="connsiteX38" fmla="*/ 393405 w 1031358"/>
              <a:gd name="connsiteY38" fmla="*/ 1881963 h 3359889"/>
              <a:gd name="connsiteX39" fmla="*/ 457200 w 1031358"/>
              <a:gd name="connsiteY39" fmla="*/ 1903228 h 3359889"/>
              <a:gd name="connsiteX40" fmla="*/ 542261 w 1031358"/>
              <a:gd name="connsiteY40" fmla="*/ 1924493 h 3359889"/>
              <a:gd name="connsiteX41" fmla="*/ 574158 w 1031358"/>
              <a:gd name="connsiteY41" fmla="*/ 1945758 h 3359889"/>
              <a:gd name="connsiteX42" fmla="*/ 616689 w 1031358"/>
              <a:gd name="connsiteY42" fmla="*/ 1988289 h 3359889"/>
              <a:gd name="connsiteX43" fmla="*/ 648586 w 1031358"/>
              <a:gd name="connsiteY43" fmla="*/ 1998921 h 3359889"/>
              <a:gd name="connsiteX44" fmla="*/ 712382 w 1031358"/>
              <a:gd name="connsiteY44" fmla="*/ 2052084 h 3359889"/>
              <a:gd name="connsiteX45" fmla="*/ 733647 w 1031358"/>
              <a:gd name="connsiteY45" fmla="*/ 2083982 h 3359889"/>
              <a:gd name="connsiteX46" fmla="*/ 765545 w 1031358"/>
              <a:gd name="connsiteY46" fmla="*/ 2147777 h 3359889"/>
              <a:gd name="connsiteX47" fmla="*/ 776177 w 1031358"/>
              <a:gd name="connsiteY47" fmla="*/ 2179675 h 3359889"/>
              <a:gd name="connsiteX48" fmla="*/ 776177 w 1031358"/>
              <a:gd name="connsiteY48" fmla="*/ 2456121 h 3359889"/>
              <a:gd name="connsiteX49" fmla="*/ 808075 w 1031358"/>
              <a:gd name="connsiteY49" fmla="*/ 2466754 h 3359889"/>
              <a:gd name="connsiteX50" fmla="*/ 871870 w 1031358"/>
              <a:gd name="connsiteY50" fmla="*/ 2477386 h 3359889"/>
              <a:gd name="connsiteX51" fmla="*/ 861238 w 1031358"/>
              <a:gd name="connsiteY51" fmla="*/ 2562447 h 3359889"/>
              <a:gd name="connsiteX52" fmla="*/ 839972 w 1031358"/>
              <a:gd name="connsiteY52" fmla="*/ 2583712 h 3359889"/>
              <a:gd name="connsiteX53" fmla="*/ 829340 w 1031358"/>
              <a:gd name="connsiteY53" fmla="*/ 2615610 h 3359889"/>
              <a:gd name="connsiteX54" fmla="*/ 808075 w 1031358"/>
              <a:gd name="connsiteY54" fmla="*/ 2647507 h 3359889"/>
              <a:gd name="connsiteX55" fmla="*/ 797442 w 1031358"/>
              <a:gd name="connsiteY55" fmla="*/ 2679405 h 3359889"/>
              <a:gd name="connsiteX56" fmla="*/ 765545 w 1031358"/>
              <a:gd name="connsiteY56" fmla="*/ 2700670 h 3359889"/>
              <a:gd name="connsiteX57" fmla="*/ 744279 w 1031358"/>
              <a:gd name="connsiteY57" fmla="*/ 2732568 h 3359889"/>
              <a:gd name="connsiteX58" fmla="*/ 680484 w 1031358"/>
              <a:gd name="connsiteY58" fmla="*/ 2796363 h 3359889"/>
              <a:gd name="connsiteX59" fmla="*/ 627321 w 1031358"/>
              <a:gd name="connsiteY59" fmla="*/ 2838893 h 3359889"/>
              <a:gd name="connsiteX60" fmla="*/ 606056 w 1031358"/>
              <a:gd name="connsiteY60" fmla="*/ 2870791 h 3359889"/>
              <a:gd name="connsiteX61" fmla="*/ 574158 w 1031358"/>
              <a:gd name="connsiteY61" fmla="*/ 2892056 h 3359889"/>
              <a:gd name="connsiteX62" fmla="*/ 499731 w 1031358"/>
              <a:gd name="connsiteY62" fmla="*/ 2977116 h 3359889"/>
              <a:gd name="connsiteX63" fmla="*/ 457200 w 1031358"/>
              <a:gd name="connsiteY63" fmla="*/ 3040912 h 3359889"/>
              <a:gd name="connsiteX64" fmla="*/ 435935 w 1031358"/>
              <a:gd name="connsiteY64" fmla="*/ 3072810 h 3359889"/>
              <a:gd name="connsiteX65" fmla="*/ 372140 w 1031358"/>
              <a:gd name="connsiteY65" fmla="*/ 3104707 h 3359889"/>
              <a:gd name="connsiteX66" fmla="*/ 318977 w 1031358"/>
              <a:gd name="connsiteY66" fmla="*/ 3147237 h 3359889"/>
              <a:gd name="connsiteX67" fmla="*/ 297712 w 1031358"/>
              <a:gd name="connsiteY67" fmla="*/ 3179135 h 3359889"/>
              <a:gd name="connsiteX68" fmla="*/ 265814 w 1031358"/>
              <a:gd name="connsiteY68" fmla="*/ 3211033 h 3359889"/>
              <a:gd name="connsiteX69" fmla="*/ 265814 w 1031358"/>
              <a:gd name="connsiteY69" fmla="*/ 3285461 h 3359889"/>
              <a:gd name="connsiteX70" fmla="*/ 329610 w 1031358"/>
              <a:gd name="connsiteY70" fmla="*/ 3306726 h 3359889"/>
              <a:gd name="connsiteX71" fmla="*/ 361507 w 1031358"/>
              <a:gd name="connsiteY71" fmla="*/ 3317358 h 3359889"/>
              <a:gd name="connsiteX72" fmla="*/ 361507 w 1031358"/>
              <a:gd name="connsiteY72" fmla="*/ 3359889 h 33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031358" h="3359889">
                <a:moveTo>
                  <a:pt x="1031358" y="0"/>
                </a:moveTo>
                <a:cubicBezTo>
                  <a:pt x="1024270" y="17721"/>
                  <a:pt x="1022773" y="38898"/>
                  <a:pt x="1010093" y="53163"/>
                </a:cubicBezTo>
                <a:cubicBezTo>
                  <a:pt x="993114" y="72265"/>
                  <a:pt x="967563" y="81516"/>
                  <a:pt x="946298" y="95693"/>
                </a:cubicBezTo>
                <a:cubicBezTo>
                  <a:pt x="935665" y="102781"/>
                  <a:pt x="926523" y="112917"/>
                  <a:pt x="914400" y="116958"/>
                </a:cubicBezTo>
                <a:cubicBezTo>
                  <a:pt x="853822" y="137152"/>
                  <a:pt x="897634" y="124864"/>
                  <a:pt x="797442" y="138223"/>
                </a:cubicBezTo>
                <a:lnTo>
                  <a:pt x="723014" y="148856"/>
                </a:lnTo>
                <a:lnTo>
                  <a:pt x="627321" y="180754"/>
                </a:lnTo>
                <a:lnTo>
                  <a:pt x="595424" y="191386"/>
                </a:lnTo>
                <a:cubicBezTo>
                  <a:pt x="588335" y="198474"/>
                  <a:pt x="583124" y="208168"/>
                  <a:pt x="574158" y="212651"/>
                </a:cubicBezTo>
                <a:cubicBezTo>
                  <a:pt x="554109" y="222675"/>
                  <a:pt x="510363" y="233916"/>
                  <a:pt x="510363" y="233916"/>
                </a:cubicBezTo>
                <a:cubicBezTo>
                  <a:pt x="503275" y="241005"/>
                  <a:pt x="497694" y="250024"/>
                  <a:pt x="489098" y="255182"/>
                </a:cubicBezTo>
                <a:cubicBezTo>
                  <a:pt x="479487" y="260948"/>
                  <a:pt x="465952" y="258813"/>
                  <a:pt x="457200" y="265814"/>
                </a:cubicBezTo>
                <a:cubicBezTo>
                  <a:pt x="447221" y="273797"/>
                  <a:pt x="444971" y="288676"/>
                  <a:pt x="435935" y="297712"/>
                </a:cubicBezTo>
                <a:cubicBezTo>
                  <a:pt x="426899" y="306748"/>
                  <a:pt x="414670" y="311889"/>
                  <a:pt x="404038" y="318977"/>
                </a:cubicBezTo>
                <a:cubicBezTo>
                  <a:pt x="396949" y="329610"/>
                  <a:pt x="391808" y="341839"/>
                  <a:pt x="382772" y="350875"/>
                </a:cubicBezTo>
                <a:cubicBezTo>
                  <a:pt x="321346" y="412301"/>
                  <a:pt x="379936" y="325662"/>
                  <a:pt x="318977" y="404037"/>
                </a:cubicBezTo>
                <a:cubicBezTo>
                  <a:pt x="252181" y="489917"/>
                  <a:pt x="306301" y="447931"/>
                  <a:pt x="244549" y="489098"/>
                </a:cubicBezTo>
                <a:cubicBezTo>
                  <a:pt x="226085" y="544493"/>
                  <a:pt x="246012" y="500561"/>
                  <a:pt x="212651" y="542261"/>
                </a:cubicBezTo>
                <a:cubicBezTo>
                  <a:pt x="204668" y="552239"/>
                  <a:pt x="199876" y="564607"/>
                  <a:pt x="191386" y="574158"/>
                </a:cubicBezTo>
                <a:cubicBezTo>
                  <a:pt x="171406" y="596635"/>
                  <a:pt x="144273" y="612931"/>
                  <a:pt x="127591" y="637954"/>
                </a:cubicBezTo>
                <a:cubicBezTo>
                  <a:pt x="100109" y="679176"/>
                  <a:pt x="110367" y="657728"/>
                  <a:pt x="95693" y="701749"/>
                </a:cubicBezTo>
                <a:cubicBezTo>
                  <a:pt x="120901" y="827785"/>
                  <a:pt x="87768" y="697207"/>
                  <a:pt x="127591" y="786810"/>
                </a:cubicBezTo>
                <a:cubicBezTo>
                  <a:pt x="136695" y="807293"/>
                  <a:pt x="141768" y="829340"/>
                  <a:pt x="148856" y="850605"/>
                </a:cubicBezTo>
                <a:lnTo>
                  <a:pt x="159489" y="882503"/>
                </a:lnTo>
                <a:cubicBezTo>
                  <a:pt x="144353" y="943046"/>
                  <a:pt x="131364" y="1006320"/>
                  <a:pt x="85061" y="1052623"/>
                </a:cubicBezTo>
                <a:lnTo>
                  <a:pt x="31898" y="1105786"/>
                </a:lnTo>
                <a:cubicBezTo>
                  <a:pt x="2708" y="1193357"/>
                  <a:pt x="13803" y="1147392"/>
                  <a:pt x="0" y="1244010"/>
                </a:cubicBezTo>
                <a:cubicBezTo>
                  <a:pt x="3544" y="1272363"/>
                  <a:pt x="-5753" y="1305661"/>
                  <a:pt x="10633" y="1329070"/>
                </a:cubicBezTo>
                <a:cubicBezTo>
                  <a:pt x="23487" y="1347433"/>
                  <a:pt x="74428" y="1350335"/>
                  <a:pt x="74428" y="1350335"/>
                </a:cubicBezTo>
                <a:cubicBezTo>
                  <a:pt x="81516" y="1371600"/>
                  <a:pt x="90256" y="1392384"/>
                  <a:pt x="95693" y="1414130"/>
                </a:cubicBezTo>
                <a:cubicBezTo>
                  <a:pt x="111762" y="1478405"/>
                  <a:pt x="101706" y="1442801"/>
                  <a:pt x="127591" y="1520456"/>
                </a:cubicBezTo>
                <a:cubicBezTo>
                  <a:pt x="136239" y="1546399"/>
                  <a:pt x="138878" y="1563640"/>
                  <a:pt x="159489" y="1584251"/>
                </a:cubicBezTo>
                <a:cubicBezTo>
                  <a:pt x="180101" y="1604863"/>
                  <a:pt x="197341" y="1607501"/>
                  <a:pt x="223284" y="1616149"/>
                </a:cubicBezTo>
                <a:lnTo>
                  <a:pt x="287079" y="1679944"/>
                </a:lnTo>
                <a:cubicBezTo>
                  <a:pt x="294168" y="1687033"/>
                  <a:pt x="300004" y="1695649"/>
                  <a:pt x="308345" y="1701210"/>
                </a:cubicBezTo>
                <a:lnTo>
                  <a:pt x="340242" y="1722475"/>
                </a:lnTo>
                <a:cubicBezTo>
                  <a:pt x="343786" y="1733107"/>
                  <a:pt x="348444" y="1743431"/>
                  <a:pt x="350875" y="1754372"/>
                </a:cubicBezTo>
                <a:cubicBezTo>
                  <a:pt x="357411" y="1783783"/>
                  <a:pt x="357776" y="1821338"/>
                  <a:pt x="372140" y="1850065"/>
                </a:cubicBezTo>
                <a:cubicBezTo>
                  <a:pt x="377855" y="1861495"/>
                  <a:pt x="382569" y="1875190"/>
                  <a:pt x="393405" y="1881963"/>
                </a:cubicBezTo>
                <a:cubicBezTo>
                  <a:pt x="412413" y="1893843"/>
                  <a:pt x="435935" y="1896140"/>
                  <a:pt x="457200" y="1903228"/>
                </a:cubicBezTo>
                <a:cubicBezTo>
                  <a:pt x="506245" y="1919577"/>
                  <a:pt x="478104" y="1911662"/>
                  <a:pt x="542261" y="1924493"/>
                </a:cubicBezTo>
                <a:cubicBezTo>
                  <a:pt x="552893" y="1931581"/>
                  <a:pt x="564456" y="1937442"/>
                  <a:pt x="574158" y="1945758"/>
                </a:cubicBezTo>
                <a:cubicBezTo>
                  <a:pt x="589381" y="1958806"/>
                  <a:pt x="597668" y="1981949"/>
                  <a:pt x="616689" y="1988289"/>
                </a:cubicBezTo>
                <a:lnTo>
                  <a:pt x="648586" y="1998921"/>
                </a:lnTo>
                <a:cubicBezTo>
                  <a:pt x="679950" y="2019830"/>
                  <a:pt x="686798" y="2021383"/>
                  <a:pt x="712382" y="2052084"/>
                </a:cubicBezTo>
                <a:cubicBezTo>
                  <a:pt x="720563" y="2061901"/>
                  <a:pt x="726559" y="2073349"/>
                  <a:pt x="733647" y="2083982"/>
                </a:cubicBezTo>
                <a:cubicBezTo>
                  <a:pt x="760371" y="2164158"/>
                  <a:pt x="724321" y="2065328"/>
                  <a:pt x="765545" y="2147777"/>
                </a:cubicBezTo>
                <a:cubicBezTo>
                  <a:pt x="770557" y="2157802"/>
                  <a:pt x="772633" y="2169042"/>
                  <a:pt x="776177" y="2179675"/>
                </a:cubicBezTo>
                <a:cubicBezTo>
                  <a:pt x="773368" y="2224617"/>
                  <a:pt x="753595" y="2394019"/>
                  <a:pt x="776177" y="2456121"/>
                </a:cubicBezTo>
                <a:cubicBezTo>
                  <a:pt x="780007" y="2466654"/>
                  <a:pt x="797134" y="2464323"/>
                  <a:pt x="808075" y="2466754"/>
                </a:cubicBezTo>
                <a:cubicBezTo>
                  <a:pt x="829120" y="2471431"/>
                  <a:pt x="850605" y="2473842"/>
                  <a:pt x="871870" y="2477386"/>
                </a:cubicBezTo>
                <a:cubicBezTo>
                  <a:pt x="868326" y="2505740"/>
                  <a:pt x="869449" y="2535078"/>
                  <a:pt x="861238" y="2562447"/>
                </a:cubicBezTo>
                <a:cubicBezTo>
                  <a:pt x="858357" y="2572049"/>
                  <a:pt x="845130" y="2575116"/>
                  <a:pt x="839972" y="2583712"/>
                </a:cubicBezTo>
                <a:cubicBezTo>
                  <a:pt x="834206" y="2593323"/>
                  <a:pt x="834352" y="2605585"/>
                  <a:pt x="829340" y="2615610"/>
                </a:cubicBezTo>
                <a:cubicBezTo>
                  <a:pt x="823625" y="2627040"/>
                  <a:pt x="813790" y="2636078"/>
                  <a:pt x="808075" y="2647507"/>
                </a:cubicBezTo>
                <a:cubicBezTo>
                  <a:pt x="803063" y="2657532"/>
                  <a:pt x="804443" y="2670653"/>
                  <a:pt x="797442" y="2679405"/>
                </a:cubicBezTo>
                <a:cubicBezTo>
                  <a:pt x="789459" y="2689383"/>
                  <a:pt x="776177" y="2693582"/>
                  <a:pt x="765545" y="2700670"/>
                </a:cubicBezTo>
                <a:cubicBezTo>
                  <a:pt x="758456" y="2711303"/>
                  <a:pt x="752769" y="2723017"/>
                  <a:pt x="744279" y="2732568"/>
                </a:cubicBezTo>
                <a:cubicBezTo>
                  <a:pt x="724299" y="2755045"/>
                  <a:pt x="697165" y="2771340"/>
                  <a:pt x="680484" y="2796363"/>
                </a:cubicBezTo>
                <a:cubicBezTo>
                  <a:pt x="653002" y="2837586"/>
                  <a:pt x="671342" y="2824220"/>
                  <a:pt x="627321" y="2838893"/>
                </a:cubicBezTo>
                <a:cubicBezTo>
                  <a:pt x="620233" y="2849526"/>
                  <a:pt x="615092" y="2861755"/>
                  <a:pt x="606056" y="2870791"/>
                </a:cubicBezTo>
                <a:cubicBezTo>
                  <a:pt x="597020" y="2879827"/>
                  <a:pt x="582573" y="2882439"/>
                  <a:pt x="574158" y="2892056"/>
                </a:cubicBezTo>
                <a:cubicBezTo>
                  <a:pt x="487324" y="2991294"/>
                  <a:pt x="571501" y="2929269"/>
                  <a:pt x="499731" y="2977116"/>
                </a:cubicBezTo>
                <a:cubicBezTo>
                  <a:pt x="481044" y="3033174"/>
                  <a:pt x="501448" y="2987814"/>
                  <a:pt x="457200" y="3040912"/>
                </a:cubicBezTo>
                <a:cubicBezTo>
                  <a:pt x="449019" y="3050729"/>
                  <a:pt x="444971" y="3063774"/>
                  <a:pt x="435935" y="3072810"/>
                </a:cubicBezTo>
                <a:cubicBezTo>
                  <a:pt x="415323" y="3093422"/>
                  <a:pt x="398084" y="3096060"/>
                  <a:pt x="372140" y="3104707"/>
                </a:cubicBezTo>
                <a:cubicBezTo>
                  <a:pt x="311197" y="3196122"/>
                  <a:pt x="392345" y="3088543"/>
                  <a:pt x="318977" y="3147237"/>
                </a:cubicBezTo>
                <a:cubicBezTo>
                  <a:pt x="308998" y="3155220"/>
                  <a:pt x="305893" y="3169318"/>
                  <a:pt x="297712" y="3179135"/>
                </a:cubicBezTo>
                <a:cubicBezTo>
                  <a:pt x="288086" y="3190687"/>
                  <a:pt x="276447" y="3200400"/>
                  <a:pt x="265814" y="3211033"/>
                </a:cubicBezTo>
                <a:cubicBezTo>
                  <a:pt x="258904" y="3231763"/>
                  <a:pt x="241586" y="3264694"/>
                  <a:pt x="265814" y="3285461"/>
                </a:cubicBezTo>
                <a:cubicBezTo>
                  <a:pt x="282833" y="3300049"/>
                  <a:pt x="308345" y="3299638"/>
                  <a:pt x="329610" y="3306726"/>
                </a:cubicBezTo>
                <a:cubicBezTo>
                  <a:pt x="340242" y="3310270"/>
                  <a:pt x="361507" y="3306151"/>
                  <a:pt x="361507" y="3317358"/>
                </a:cubicBezTo>
                <a:lnTo>
                  <a:pt x="361507" y="3359889"/>
                </a:ln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8087">
            <a:off x="8222157" y="894015"/>
            <a:ext cx="1084263" cy="51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6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1.66667E-6 -3.7037E-7 C -0.00351 0.00602 -0.00586 0.01575 -0.01041 0.01852 L -0.02291 0.02593 L -0.02604 0.02778 C -0.02708 0.02825 -0.02812 0.02894 -0.02916 0.02963 C -0.0306 0.0301 -0.03203 0.03056 -0.03333 0.03149 C -0.03555 0.03241 -0.0375 0.0338 -0.03958 0.03519 C -0.04062 0.03565 -0.0418 0.03588 -0.04271 0.03704 C -0.04375 0.0382 -0.04479 0.03982 -0.04583 0.04075 C -0.04791 0.04213 -0.05208 0.04445 -0.05208 0.04445 C -0.05286 0.0463 -0.05325 0.04838 -0.05416 0.05 C -0.05612 0.05278 -0.06041 0.05741 -0.06041 0.05741 C -0.06562 0.07107 -0.05898 0.05417 -0.06562 0.06852 C -0.07005 0.07778 -0.0651 0.07084 -0.07083 0.07778 C -0.07278 0.0875 -0.07135 0.08172 -0.07604 0.09445 C -0.07682 0.0963 -0.07773 0.09769 -0.07812 0.1 L -0.08021 0.11112 C -0.07995 0.11343 -0.08008 0.11621 -0.07916 0.11852 C -0.07851 0.12037 -0.07695 0.12061 -0.07604 0.12223 C -0.07526 0.12362 -0.07474 0.12593 -0.07396 0.12778 C -0.07448 0.13403 -0.07474 0.14885 -0.07708 0.15556 C -0.07786 0.15741 -0.07877 0.15903 -0.07916 0.16112 C -0.08008 0.16459 -0.0806 0.16852 -0.08125 0.17223 L -0.08229 0.17778 C -0.08203 0.1875 -0.0819 0.19746 -0.08125 0.20741 C -0.08112 0.21042 -0.08099 0.21366 -0.08021 0.21667 C -0.07708 0.22894 -0.07682 0.225 -0.07291 0.23334 C -0.06862 0.2426 -0.07344 0.23565 -0.06771 0.2426 C -0.06575 0.24792 -0.06562 0.24908 -0.0625 0.25371 C -0.06159 0.2551 -0.06041 0.25602 -0.05937 0.25741 C -0.05872 0.25926 -0.05833 0.26135 -0.05729 0.26297 C -0.05547 0.26575 -0.05312 0.26783 -0.05104 0.27037 C -0.05 0.27153 -0.04883 0.27246 -0.04791 0.27408 C -0.04687 0.27593 -0.04596 0.27801 -0.04479 0.27963 C -0.04284 0.28241 -0.04062 0.2845 -0.03854 0.28704 L -0.03541 0.29075 L -0.03229 0.29445 L -0.02604 0.31112 C -0.02539 0.31297 -0.02448 0.31459 -0.02396 0.31667 C -0.02331 0.32037 -0.02318 0.32454 -0.02187 0.32778 C -0.02122 0.32963 -0.02031 0.33125 -0.01979 0.33334 C -0.01901 0.33681 -0.01771 0.34445 -0.01771 0.34445 C -0.01693 0.36158 -0.01575 0.36968 -0.01771 0.38704 C -0.01797 0.38912 -0.01901 0.39098 -0.01979 0.3926 C -0.02187 0.39653 -0.02396 0.4 -0.02604 0.40371 L -0.03333 0.41667 C -0.03437 0.41852 -0.03528 0.42084 -0.03646 0.42223 L -0.03958 0.42593 C -0.04166 0.43658 -0.03932 0.42662 -0.04375 0.43704 L -0.05 0.45371 L -0.05208 0.45926 L -0.05416 0.46482 C -0.05495 0.46968 -0.05586 0.47454 -0.05625 0.47963 C -0.05664 0.48403 -0.05677 0.48843 -0.05729 0.4926 C -0.05781 0.4963 -0.05937 0.50371 -0.05937 0.50371 C -0.06002 0.51274 -0.06028 0.51922 -0.06146 0.52778 C -0.06185 0.52963 -0.06224 0.53149 -0.0625 0.53334 C -0.06289 0.53889 -0.06315 0.54445 -0.06354 0.55 C -0.06393 0.55371 -0.06341 0.55811 -0.06458 0.56112 C -0.06823 0.57014 -0.07122 0.56852 -0.07604 0.56852 L -0.07812 0.56852 L -0.07291 0.56297 " pathEditMode="relative" ptsTypes="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222" y="717818"/>
            <a:ext cx="808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6439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What’s on the Agenda?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36439">
                  <a:lumMod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78558" y="2120363"/>
            <a:ext cx="597579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WI Land &amp; Water Departments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Cost Sharing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Driving with Ms. Michele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34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7" y="837129"/>
            <a:ext cx="12026508" cy="57000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06083" y="149321"/>
            <a:ext cx="5692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WI River			Site visit # 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4122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89" y="725218"/>
            <a:ext cx="7803208" cy="60297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39415" y="0"/>
            <a:ext cx="77015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WI River			Site visit # 5     		</a:t>
            </a:r>
            <a:r>
              <a:rPr lang="en-US" i="1" dirty="0" smtClean="0"/>
              <a:t>before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3488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51" y="1077218"/>
            <a:ext cx="11445025" cy="54244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4868" y="51515"/>
            <a:ext cx="77015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WI River			Site visit # 5     		</a:t>
            </a:r>
            <a:r>
              <a:rPr lang="en-US" i="1" dirty="0" smtClean="0"/>
              <a:t>after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2928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65" y="1051180"/>
            <a:ext cx="10058400" cy="475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49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511" y="913849"/>
            <a:ext cx="7647292" cy="4994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0251" y="4795284"/>
            <a:ext cx="3795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PELICAN LAKE</a:t>
            </a:r>
            <a:endParaRPr lang="en-US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6582">
            <a:off x="1879330" y="913849"/>
            <a:ext cx="1255802" cy="595974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9535188" y="4954772"/>
            <a:ext cx="459417" cy="44298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2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59766 0.575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83" y="2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7" y="953037"/>
            <a:ext cx="11781952" cy="55841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6083" y="149321"/>
            <a:ext cx="5692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Pelican Lake			Site visit # 6</a:t>
            </a:r>
            <a:endParaRPr lang="en-US" sz="32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499278" y="3745114"/>
            <a:ext cx="3902299" cy="124925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5847008" y="3515932"/>
            <a:ext cx="824248" cy="785612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05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2307">
            <a:off x="380140" y="3241571"/>
            <a:ext cx="1312707" cy="6229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4016" y="310048"/>
            <a:ext cx="6168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C00000"/>
                </a:solidFill>
                <a:latin typeface="Tw Cen MT" panose="020B0602020104020603"/>
              </a:rPr>
              <a:t>Then…off to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.  .  .  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144" y="956379"/>
            <a:ext cx="7647292" cy="49948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64016" y="5031556"/>
            <a:ext cx="459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THREE LAKES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10130621" y="2346600"/>
            <a:ext cx="419100" cy="431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142523" y="3291451"/>
            <a:ext cx="3160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THOROUGHFARE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7958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36 -0.01389 L 0.7358 -0.130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72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8" y="970925"/>
            <a:ext cx="11934423" cy="5656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5476" y="154546"/>
            <a:ext cx="77015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Thoroughfare			Site visit # 7     		</a:t>
            </a:r>
            <a:endParaRPr lang="en-US" i="1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9298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144" y="956379"/>
            <a:ext cx="7647292" cy="4994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4016" y="310048"/>
            <a:ext cx="6168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With a quick stop in . . 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6260" y="1488256"/>
            <a:ext cx="240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ST. GERMAIN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1144" y="5105423"/>
            <a:ext cx="3160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PICKEREL LAKE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732" flipH="1">
            <a:off x="10359207" y="2171498"/>
            <a:ext cx="1249472" cy="622980"/>
          </a:xfrm>
          <a:prstGeom prst="rect">
            <a:avLst/>
          </a:prstGeom>
        </p:spPr>
      </p:pic>
      <p:sp>
        <p:nvSpPr>
          <p:cNvPr id="7" name="5-Point Star 6"/>
          <p:cNvSpPr/>
          <p:nvPr/>
        </p:nvSpPr>
        <p:spPr>
          <a:xfrm>
            <a:off x="7364790" y="1170910"/>
            <a:ext cx="419100" cy="431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2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2625 -0.14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0191008_1550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477" y="772733"/>
            <a:ext cx="7976469" cy="598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1538" y="115909"/>
            <a:ext cx="77015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Pickerel Lake 			Site visit # 8 		    		</a:t>
            </a:r>
            <a:endParaRPr lang="en-US" i="1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8525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66682" y="1146219"/>
            <a:ext cx="779171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/>
              <a:t>All 72 Wisconsin counties have a Land Conservation Committee and some form of Land &amp; Water Dept.</a:t>
            </a:r>
          </a:p>
          <a:p>
            <a:r>
              <a:rPr lang="en-US" sz="2400" dirty="0" smtClean="0"/>
              <a:t>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/>
              <a:t>Most Land &amp; Water Departments receive cost share monies from the State (departments must request to receive).  Counties receive monies based on: 3-yr record of cumulative spending of cost-share funds, 3-yr record of cumulative average under-spending, and the # of farmland acres.</a:t>
            </a:r>
          </a:p>
          <a:p>
            <a:r>
              <a:rPr lang="en-US" sz="2400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/>
              <a:t>Cost share monies are distributed to Counties yearly, and counties dictate how they are distributed (caps, project rankings, resource priorities, etc.)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970467" y="309093"/>
            <a:ext cx="808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</a:rPr>
              <a:t>A Bit about WI Land &amp; Water Departments</a:t>
            </a:r>
            <a:endParaRPr lang="en-US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52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703" y="536712"/>
            <a:ext cx="8123583" cy="609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8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191008_1546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572" y="618186"/>
            <a:ext cx="8198429" cy="6148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0" y="79577"/>
            <a:ext cx="8755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         Pickerel Lake 			Site visit # 8 		</a:t>
            </a:r>
          </a:p>
          <a:p>
            <a:r>
              <a:rPr lang="en-US" sz="2800" dirty="0" smtClean="0"/>
              <a:t>     ….time to let Mother Nature take it’s course…..    </a:t>
            </a:r>
            <a:r>
              <a:rPr lang="en-US" sz="3200" dirty="0" smtClean="0"/>
              <a:t>		</a:t>
            </a:r>
            <a:endParaRPr lang="en-US" i="1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0174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03516" y="285729"/>
            <a:ext cx="6168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And finally end up in. . . 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144" y="956379"/>
            <a:ext cx="7647292" cy="49948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32965" y="359444"/>
            <a:ext cx="2479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MINOCQUA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759" flipH="1">
            <a:off x="7061279" y="1177980"/>
            <a:ext cx="1169706" cy="62298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783713" y="4809048"/>
            <a:ext cx="4552753" cy="584775"/>
            <a:chOff x="2783713" y="4809048"/>
            <a:chExt cx="4552753" cy="584775"/>
          </a:xfrm>
        </p:grpSpPr>
        <p:sp>
          <p:nvSpPr>
            <p:cNvPr id="9" name="TextBox 8"/>
            <p:cNvSpPr txBox="1"/>
            <p:nvPr/>
          </p:nvSpPr>
          <p:spPr>
            <a:xfrm>
              <a:off x="2923041" y="4809048"/>
              <a:ext cx="44134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KAWAGUESAGA LAKE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2783713" y="4988195"/>
              <a:ext cx="236123" cy="226479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646855" y="5493076"/>
            <a:ext cx="4596383" cy="584775"/>
            <a:chOff x="4646855" y="5493076"/>
            <a:chExt cx="4596383" cy="584775"/>
          </a:xfrm>
        </p:grpSpPr>
        <p:sp>
          <p:nvSpPr>
            <p:cNvPr id="7" name="5-Point Star 6"/>
            <p:cNvSpPr/>
            <p:nvPr/>
          </p:nvSpPr>
          <p:spPr>
            <a:xfrm>
              <a:off x="4646855" y="5672223"/>
              <a:ext cx="236123" cy="226479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29813" y="5493076"/>
              <a:ext cx="44134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LAKE MINOCQUA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12" name="5-Point Star 11"/>
          <p:cNvSpPr/>
          <p:nvPr/>
        </p:nvSpPr>
        <p:spPr>
          <a:xfrm>
            <a:off x="5601938" y="1376231"/>
            <a:ext cx="236123" cy="22647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5848506" y="1489470"/>
            <a:ext cx="236123" cy="22647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4778548" y="1436453"/>
            <a:ext cx="236123" cy="226479"/>
          </a:xfrm>
          <a:prstGeom prst="star5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77000" y="3959250"/>
            <a:ext cx="4649548" cy="584775"/>
            <a:chOff x="577000" y="3959250"/>
            <a:chExt cx="4649548" cy="584775"/>
          </a:xfrm>
        </p:grpSpPr>
        <p:sp>
          <p:nvSpPr>
            <p:cNvPr id="15" name="TextBox 14"/>
            <p:cNvSpPr txBox="1"/>
            <p:nvPr/>
          </p:nvSpPr>
          <p:spPr>
            <a:xfrm>
              <a:off x="813123" y="3959250"/>
              <a:ext cx="44134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smtClean="0">
                  <a:solidFill>
                    <a:prstClr val="white"/>
                  </a:solidFill>
                  <a:latin typeface="Tw Cen MT" panose="020B0602020104020603"/>
                </a:rPr>
                <a:t>DIAMOND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 LAKE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77000" y="4138397"/>
              <a:ext cx="236123" cy="226479"/>
            </a:xfrm>
            <a:prstGeom prst="star5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4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0.16966 0.016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60" y="1056068"/>
            <a:ext cx="11754778" cy="5571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2742" y="427307"/>
            <a:ext cx="77015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Diamond Lake 			Site visit # 9 		    		</a:t>
            </a:r>
            <a:endParaRPr lang="en-US" i="1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8288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72" y="844826"/>
            <a:ext cx="10961149" cy="519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1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22" y="864704"/>
            <a:ext cx="10583681" cy="5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8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25" y="921423"/>
            <a:ext cx="11009243" cy="521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3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902" y="193183"/>
            <a:ext cx="3625805" cy="64458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12169" y="2281008"/>
            <a:ext cx="440457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Lake Minocqua		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Site visit  # 10</a:t>
            </a:r>
          </a:p>
          <a:p>
            <a:endParaRPr lang="en-US" sz="3200" dirty="0" smtClean="0"/>
          </a:p>
          <a:p>
            <a:r>
              <a:rPr lang="en-US" sz="2000" dirty="0" smtClean="0"/>
              <a:t>             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9519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5" y="524379"/>
            <a:ext cx="3972208" cy="59529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235" y="601652"/>
            <a:ext cx="3261575" cy="57983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00810" y="2409795"/>
            <a:ext cx="440457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Lake </a:t>
            </a:r>
            <a:r>
              <a:rPr lang="en-US" sz="3200" dirty="0" err="1" smtClean="0"/>
              <a:t>Kawaguesaga</a:t>
            </a:r>
            <a:r>
              <a:rPr lang="en-US" sz="3200" dirty="0" smtClean="0"/>
              <a:t>		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Site visit  # 11</a:t>
            </a:r>
          </a:p>
          <a:p>
            <a:endParaRPr lang="en-US" sz="3200" dirty="0" smtClean="0"/>
          </a:p>
          <a:p>
            <a:r>
              <a:rPr lang="en-US" sz="2000" dirty="0" smtClean="0"/>
              <a:t>             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1455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7251" y="2932603"/>
            <a:ext cx="6297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Hope you enjoyed our ride!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22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1064140" y="972184"/>
            <a:ext cx="990599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</a:rPr>
              <a:t>Exactly what is cost Sharing?</a:t>
            </a:r>
            <a:endParaRPr lang="en-US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7139" y="2882900"/>
            <a:ext cx="44453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This is easy!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It’s the sharing of costs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40" y="2042255"/>
            <a:ext cx="582930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8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548" y="432671"/>
            <a:ext cx="5724525" cy="6019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15400" y="3243788"/>
            <a:ext cx="27332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hlinkClick r:id="rId3"/>
              </a:rPr>
              <a:t>www.oclw.org</a:t>
            </a:r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9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3071" y="676729"/>
            <a:ext cx="679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Thank you!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0025" y="5486401"/>
            <a:ext cx="3689350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michele sadauskas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oneida county conservationist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715-369-7835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prstClr val="white"/>
                </a:solidFill>
                <a:latin typeface="Century Gothic" panose="020B0502020202020204" pitchFamily="34" charset="0"/>
                <a:hlinkClick r:id="rId3"/>
              </a:rPr>
              <a:t>www.oclw.org</a:t>
            </a:r>
            <a:endParaRPr lang="en-US" dirty="0" smtClean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61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37000" y="571500"/>
            <a:ext cx="6642100" cy="1365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6439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But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, not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6439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so fast….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6439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There are ALWAYS rules…..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36439">
                  <a:lumMod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1500" y="2060618"/>
            <a:ext cx="78740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Here are Oneida County’s: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We don’t pay more than 50% of the cost of the project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Our cost share cap is currently$8000 per project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Funds are reimbursed after the contractor is paid and we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have “signed off”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on the project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Installed practices must remain in place for 10 years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 contract and O&amp;M (operation &amp; maintenance agreement) needs to be signed between the County and landowner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400" dirty="0" smtClean="0">
                <a:solidFill>
                  <a:prstClr val="white"/>
                </a:solidFill>
                <a:latin typeface="Tw Cen MT" panose="020B0602020104020603"/>
              </a:rPr>
              <a:t>We design the plan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0" y="771526"/>
            <a:ext cx="1718844" cy="168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5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37904" y="862884"/>
            <a:ext cx="6168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Most Importantly…..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2582" y="2032000"/>
            <a:ext cx="40596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Our program’s #1 goal is to protect water quality and conserve soil resources and do so in a financially responsible way.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453" y="2425700"/>
            <a:ext cx="2729072" cy="24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0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0923" y="1416674"/>
            <a:ext cx="8680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Ready to take a drive with Ms. Michele?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6806">
            <a:off x="946150" y="4508500"/>
            <a:ext cx="2247900" cy="1066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11842" y="358317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LET’S GO. . . . . . .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18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0.91875 -0.4342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37" y="-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765">
            <a:off x="709750" y="1019367"/>
            <a:ext cx="1312707" cy="6229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4016" y="310048"/>
            <a:ext cx="6168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Our First Stop .  .  .  .  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144" y="956379"/>
            <a:ext cx="7647292" cy="49948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66103" y="5332804"/>
            <a:ext cx="459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NEAR TOMAHAWK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5824435" y="4186033"/>
            <a:ext cx="419100" cy="431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2485" y="4645735"/>
            <a:ext cx="2923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LAKE NOKOMIS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01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38854 0.427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00" y="798490"/>
            <a:ext cx="11238489" cy="5326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8355" y="149321"/>
            <a:ext cx="5589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Lake Nokomis			Site visit  # 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1781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1054</TotalTime>
  <Words>552</Words>
  <Application>Microsoft Office PowerPoint</Application>
  <PresentationFormat>Widescreen</PresentationFormat>
  <Paragraphs>87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Calibri</vt:lpstr>
      <vt:lpstr>Calibri Light</vt:lpstr>
      <vt:lpstr>Century Gothic</vt:lpstr>
      <vt:lpstr>Trebuchet MS</vt:lpstr>
      <vt:lpstr>Tw Cen MT</vt:lpstr>
      <vt:lpstr>Wingdings</vt:lpstr>
      <vt:lpstr>Office Theme</vt:lpstr>
      <vt:lpstr>Circuit</vt:lpstr>
      <vt:lpstr>County cost share:   A LOCALLY LED GRANT PROGRAM </vt:lpstr>
      <vt:lpstr>PowerPoint Presentation</vt:lpstr>
      <vt:lpstr>PowerPoint Presentation</vt:lpstr>
      <vt:lpstr>Exactly what is cost Sharing?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Onieda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Contractor &amp; Landscaper Workshop</dc:title>
  <dc:creator>Michele Sadauskas</dc:creator>
  <cp:lastModifiedBy>Makwa</cp:lastModifiedBy>
  <cp:revision>69</cp:revision>
  <cp:lastPrinted>2018-03-28T17:03:46Z</cp:lastPrinted>
  <dcterms:created xsi:type="dcterms:W3CDTF">2018-03-28T13:40:13Z</dcterms:created>
  <dcterms:modified xsi:type="dcterms:W3CDTF">2021-02-27T14:34:23Z</dcterms:modified>
</cp:coreProperties>
</file>