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7" r:id="rId2"/>
    <p:sldId id="261" r:id="rId3"/>
    <p:sldId id="314" r:id="rId4"/>
    <p:sldId id="310" r:id="rId5"/>
    <p:sldId id="288" r:id="rId6"/>
    <p:sldId id="297" r:id="rId7"/>
    <p:sldId id="296" r:id="rId8"/>
    <p:sldId id="299" r:id="rId9"/>
    <p:sldId id="318" r:id="rId10"/>
    <p:sldId id="306" r:id="rId11"/>
    <p:sldId id="311" r:id="rId12"/>
    <p:sldId id="271" r:id="rId13"/>
    <p:sldId id="326" r:id="rId14"/>
    <p:sldId id="317" r:id="rId15"/>
    <p:sldId id="315" r:id="rId16"/>
    <p:sldId id="327" r:id="rId17"/>
    <p:sldId id="319" r:id="rId18"/>
    <p:sldId id="322" r:id="rId19"/>
    <p:sldId id="321" r:id="rId20"/>
    <p:sldId id="345" r:id="rId21"/>
    <p:sldId id="320" r:id="rId22"/>
    <p:sldId id="333" r:id="rId23"/>
    <p:sldId id="316" r:id="rId24"/>
    <p:sldId id="303" r:id="rId25"/>
    <p:sldId id="332" r:id="rId26"/>
    <p:sldId id="342" r:id="rId27"/>
    <p:sldId id="329" r:id="rId28"/>
    <p:sldId id="328" r:id="rId29"/>
    <p:sldId id="331" r:id="rId30"/>
    <p:sldId id="330" r:id="rId31"/>
    <p:sldId id="323" r:id="rId32"/>
    <p:sldId id="304" r:id="rId33"/>
    <p:sldId id="324" r:id="rId34"/>
    <p:sldId id="334" r:id="rId35"/>
    <p:sldId id="335" r:id="rId36"/>
    <p:sldId id="336" r:id="rId37"/>
    <p:sldId id="325" r:id="rId38"/>
    <p:sldId id="343" r:id="rId39"/>
    <p:sldId id="346" r:id="rId40"/>
    <p:sldId id="337" r:id="rId41"/>
    <p:sldId id="338" r:id="rId42"/>
    <p:sldId id="339" r:id="rId43"/>
    <p:sldId id="347" r:id="rId44"/>
    <p:sldId id="340" r:id="rId45"/>
    <p:sldId id="341" r:id="rId46"/>
    <p:sldId id="348" r:id="rId47"/>
    <p:sldId id="344" r:id="rId48"/>
    <p:sldId id="302" r:id="rId49"/>
  </p:sldIdLst>
  <p:sldSz cx="9144000" cy="6858000" type="screen4x3"/>
  <p:notesSz cx="7077075" cy="9383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14" autoAdjust="0"/>
  </p:normalViewPr>
  <p:slideViewPr>
    <p:cSldViewPr>
      <p:cViewPr varScale="1">
        <p:scale>
          <a:sx n="69" d="100"/>
          <a:sy n="69" d="100"/>
        </p:scale>
        <p:origin x="-13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notesViewPr>
    <p:cSldViewPr>
      <p:cViewPr varScale="1">
        <p:scale>
          <a:sx n="78" d="100"/>
          <a:sy n="78" d="100"/>
        </p:scale>
        <p:origin x="-2520" y="-78"/>
      </p:cViewPr>
      <p:guideLst>
        <p:guide orient="horz" pos="2956"/>
        <p:guide pos="222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/>
          <a:lstStyle>
            <a:lvl1pPr algn="r">
              <a:defRPr sz="1200"/>
            </a:lvl1pPr>
          </a:lstStyle>
          <a:p>
            <a:fld id="{B789F248-8A9F-4D00-835F-A893CC6D7483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2899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12899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 anchor="b"/>
          <a:lstStyle>
            <a:lvl1pPr algn="r">
              <a:defRPr sz="1200"/>
            </a:lvl1pPr>
          </a:lstStyle>
          <a:p>
            <a:fld id="{4874D1C4-2FB5-48FD-9A69-3B3395D21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21538-5FBE-4ABF-91B3-4A2B1F465704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57700"/>
            <a:ext cx="5661025" cy="4222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B8C4F-8B40-4C23-9ED8-D7EA8D792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8EF20-3BF0-4BB3-AECD-087AE35E661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26D9-EE9C-40F3-B42B-9DCCC1207C71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E1A01-BBA9-464B-9E93-83AF1F321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hort.uwex.edu/files/2014/11/Pollinators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hort.uwex.edu/files/2014/11/Pollinators-1.jp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source=images&amp;cd=&amp;cad=rja&amp;uact=8&amp;ved=0ahUKEwi6gdai9PrVAhUD0oMKHeJxCGoQjRwIBw&amp;url=http://natureiscalling.org/product/red-osier-dogwood/&amp;psig=AFQjCNHgBxKjgFD5QahT5pZ4B3AA4-BrlQ&amp;ust=1504043339747259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hort.uwex.edu/files/2014/11/Pollinators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n\Documents\John's Stuff\Pics\Sarah's Marsh Pictures\Landscape\mars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25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mall cranvine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144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Cranberry Plant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30480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Vaccinium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macrocarpon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3505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three native fruit crops grown commercially in North America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4876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Requires pollinator activity to grow commercial yields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438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Perennial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ebloss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929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rigin.ih.constantcontact.com/fs086/1101649018394/img/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2588" y="-155129"/>
            <a:ext cx="9346588" cy="7013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144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Pollination Challenge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27432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 our 189 acres of planted cranberries, we can have up to 2,000,000,000 blossoms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050221" cy="610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57800" y="12954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About 40-50% of blossoms “set” to become berries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3276600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 viable berry will require at least 8 pollen tetrads to germinate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quash bees,Peponapis pruinosa (left), &amp; sweat bees,in the insect tribe Augochlorini (right),are common bees native to N.Americ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2971800" cy="160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2362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Native Pollinators</a:t>
            </a:r>
            <a:endParaRPr lang="en-US" sz="3200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533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26670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Commercial Bumblebees</a:t>
            </a:r>
            <a:endParaRPr lang="en-US" sz="3200" b="1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581400"/>
            <a:ext cx="202311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76800" y="4724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Honeybees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02311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3276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Honeybees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7620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Typically staged at 2 hives/acre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144780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Pros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Number of bees in the hive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2590800"/>
            <a:ext cx="5181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Honey bees facing multiple threats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Expensive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Nectar and pollen collectors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Selective Feeders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Need good weather to work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23622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Commercial Bumblebees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3352800" y="914400"/>
            <a:ext cx="5779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Typically staged at 2.5 hives/acre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1981200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Pros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Work in a wide range of conditions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Pollen collectors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Buzz pollinators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495300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Lower number of bees/hive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16002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Rounded MT Bold" pitchFamily="34" charset="0"/>
              </a:rPr>
              <a:t>Managing Pollinators on a Cranberry Marsh</a:t>
            </a:r>
            <a:endParaRPr lang="en-US" sz="3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://res.cloudinary.com/hrscywv4p/image/upload/c_limit,fl_lossy,h_1440,w_720,f_auto,q_auto/v1/412478/bombus3_e44be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AutoShape 4" descr="http://res.cloudinary.com/hrscywv4p/image/upload/c_limit,fl_lossy,h_1440,w_720,f_auto,q_auto/v1/412478/bombus3_e44be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2" name="AutoShape 6" descr="http://res.cloudinary.com/hrscywv4p/image/upload/c_limit,fl_lossy,h_1440,w_720,f_auto,q_auto/v1/412478/bombus3_e44be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4" name="AutoShape 8" descr="http://res.cloudinary.com/hrscywv4p/image/upload/c_limit,fl_lossy,h_1440,w_720,f_auto,q_auto/v1/412478/bombus3_e44be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6" name="AutoShape 10" descr="http://res.cloudinary.com/hrscywv4p/image/upload/c_limit,fl_lossy,h_1440,w_720,f_auto,q_auto/v1/412478/bombus3_e44be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8" name="Picture 12" descr="http://msue.anr.msu.edu/uploads/images/Plant%20Ag/2-6BumblebeeQuadB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732" y="146914"/>
            <a:ext cx="9303732" cy="589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quash bees,Peponapis pruinosa (left), &amp; sweat bees,in the insect tribe Augochlorini (right),are common bees native to N.Americ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2971800" cy="160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1981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Native Pollinators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18288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Pros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No staging or deployment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No $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Diversity of species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48006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Highly variable population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71600" y="10668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Goal is to maximize cranberry pollination while maintaining a balanced ecosystem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3581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Manage the entire property, not just the cranberry bed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3048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Encourage Diversity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45720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Conserve the pollinator and pollinator plants you have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5638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Augment what you don’t have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14478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Pollination – 3 Windows of Management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3581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Cranberry Blossom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4196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 Season after Cranberry Blossom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28194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Pre-Season prior to Cranberry Blossom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Stauner\Documents\John's Stuff\Pics\Sarah's Marsh Pictures\Cranberry plant\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Pre-Season before Cranberry Blossom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28600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Important to build up populations quickly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Pre-Season before Cranberry Blossom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286000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Strategies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	Encourage early pollen and nectar sources on the whole property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ssy Will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"/>
            <a:ext cx="8153400" cy="686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iling Arbu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0344" y="1"/>
            <a:ext cx="102943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de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524000"/>
            <a:ext cx="6247288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16002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Rounded MT Bold" pitchFamily="34" charset="0"/>
              </a:rPr>
              <a:t>James Lake Farms</a:t>
            </a:r>
            <a:endParaRPr lang="en-US" sz="36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819400"/>
            <a:ext cx="32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Family Owned</a:t>
            </a:r>
          </a:p>
          <a:p>
            <a:endParaRPr lang="en-US" sz="2800" dirty="0" smtClean="0"/>
          </a:p>
          <a:p>
            <a:r>
              <a:rPr lang="en-US" sz="2800" dirty="0" smtClean="0"/>
              <a:t>Grower and Packer of Organic Cranberries</a:t>
            </a:r>
          </a:p>
          <a:p>
            <a:endParaRPr lang="en-US" sz="2800" dirty="0" smtClean="0"/>
          </a:p>
          <a:p>
            <a:r>
              <a:rPr lang="en-US" sz="2800" dirty="0" smtClean="0"/>
              <a:t>Fresh and Frozen</a:t>
            </a:r>
            <a:endParaRPr lang="en-US" sz="2800" dirty="0"/>
          </a:p>
        </p:txBody>
      </p:sp>
      <p:pic>
        <p:nvPicPr>
          <p:cNvPr id="7" name="Picture 3" descr="C:\Users\JStauner\Documents\John's Stuff\James Lake Farms\Organic\4colorseal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5720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ke Cher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368" y="1066800"/>
            <a:ext cx="6576631" cy="4935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Pre-Season before Cranberry Blossom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2286000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Strategies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	Conserve </a:t>
            </a:r>
            <a:r>
              <a:rPr lang="en-US" sz="3200" b="1" dirty="0" err="1" smtClean="0"/>
              <a:t>Beneficials</a:t>
            </a:r>
            <a:r>
              <a:rPr lang="en-US" sz="3200" b="1" dirty="0" smtClean="0"/>
              <a:t> while managing the crop</a:t>
            </a:r>
          </a:p>
          <a:p>
            <a:pPr lvl="3">
              <a:buFont typeface="Arial" pitchFamily="34" charset="0"/>
              <a:buChar char="•"/>
            </a:pPr>
            <a:r>
              <a:rPr lang="en-US" sz="3200" b="1" dirty="0" smtClean="0"/>
              <a:t> Integrated Pest Management (IPM)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tauner\Documents\John's Stuff\James Lake Farms\Northland\Operations\PICTURES\Bees\honeybee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228600"/>
            <a:ext cx="90678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8100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Cranberry Blossom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2057400"/>
            <a:ext cx="5181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Strategies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Choose inputs with minimal pollinator toxicity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Make applications when the pollinators are not present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Minimize competitive bloom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Stauner\Documents\John's Stuff\James Lake Farms\Marketing\Tours\Pollinator Pics\white cl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5334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620000" cy="597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561975"/>
            <a:ext cx="7639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Post Season – After Cranberry Blossom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209800"/>
            <a:ext cx="571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Important to build up populations prior to winter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Conserve pollinator plants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  Augment with plantings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ytimg.com/vi/t-z0bXmazB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0" y="1219200"/>
            <a:ext cx="9315450" cy="5238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29200" y="5334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Mowing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77600" cy="763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2514600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 farm locations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65 acres certified organic</a:t>
            </a:r>
          </a:p>
          <a:p>
            <a:r>
              <a:rPr lang="en-US" sz="3200" b="1" dirty="0" smtClean="0"/>
              <a:t>124 acres in transition to organic</a:t>
            </a:r>
          </a:p>
          <a:p>
            <a:endParaRPr lang="en-US" sz="3200" b="1" dirty="0" smtClean="0"/>
          </a:p>
          <a:p>
            <a:endParaRPr lang="en-US" sz="32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"/>
            <a:ext cx="12192000" cy="87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083" y="260460"/>
            <a:ext cx="7838917" cy="575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77600" cy="763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29600" y="68580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Augmentation Plantings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609600"/>
            <a:ext cx="7924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d osier dogwoo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6791326" cy="6791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quash bees,Peponapis pruinosa (left), &amp; sweat bees,in the insect tribe Augochlorini (right),are common bees native to N.Americ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2971800" cy="160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2362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Native Pollinators</a:t>
            </a:r>
            <a:endParaRPr lang="en-US" sz="3200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533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26670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Commercial Bumblebees</a:t>
            </a:r>
            <a:endParaRPr lang="en-US" sz="3200" b="1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581400"/>
            <a:ext cx="202311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76800" y="4724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Honeybees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829800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5000" y="533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Questions?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77600" cy="763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John\Documents\John's Stuff\Pics\Sarah's Marsh Pictures\plants and animals\three lakes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0"/>
            <a:ext cx="914400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John\Documents\John's Stuff\Pics\Sarah's Marsh Pictures\plants and animals\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John\Documents\John's Stuff\Pics\Sarah's Marsh Pictures\plants and animals\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"/>
            <a:ext cx="16208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144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Cranberry Plant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438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Perennial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9970</TotalTime>
  <Words>309</Words>
  <Application>Microsoft Office PowerPoint</Application>
  <PresentationFormat>On-screen Show (4:3)</PresentationFormat>
  <Paragraphs>84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JStauner</cp:lastModifiedBy>
  <cp:revision>311</cp:revision>
  <dcterms:created xsi:type="dcterms:W3CDTF">2010-08-25T21:41:00Z</dcterms:created>
  <dcterms:modified xsi:type="dcterms:W3CDTF">2017-08-29T12:49:04Z</dcterms:modified>
</cp:coreProperties>
</file>