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62" r:id="rId2"/>
    <p:sldId id="276" r:id="rId3"/>
    <p:sldId id="277" r:id="rId4"/>
    <p:sldId id="278" r:id="rId5"/>
    <p:sldId id="279" r:id="rId6"/>
    <p:sldId id="280" r:id="rId7"/>
    <p:sldId id="286" r:id="rId8"/>
    <p:sldId id="287" r:id="rId9"/>
    <p:sldId id="293" r:id="rId10"/>
    <p:sldId id="294" r:id="rId11"/>
    <p:sldId id="295" r:id="rId12"/>
    <p:sldId id="284" r:id="rId13"/>
    <p:sldId id="285" r:id="rId14"/>
    <p:sldId id="288" r:id="rId15"/>
    <p:sldId id="296" r:id="rId16"/>
    <p:sldId id="290" r:id="rId17"/>
    <p:sldId id="289" r:id="rId18"/>
    <p:sldId id="292"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282" r:id="rId32"/>
    <p:sldId id="274" r:id="rId33"/>
    <p:sldId id="283"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5" autoAdjust="0"/>
    <p:restoredTop sz="82551" autoAdjust="0"/>
  </p:normalViewPr>
  <p:slideViewPr>
    <p:cSldViewPr>
      <p:cViewPr varScale="1">
        <p:scale>
          <a:sx n="96" d="100"/>
          <a:sy n="96" d="100"/>
        </p:scale>
        <p:origin x="20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ECECAD3-215B-4BC9-A3CB-54A131BF8590}" type="datetimeFigureOut">
              <a:rPr lang="en-US" smtClean="0"/>
              <a:t>8/25/2017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04861A-E99A-47B5-BF76-B712721E9686}" type="slidenum">
              <a:rPr lang="en-US" smtClean="0"/>
              <a:t>‹#›</a:t>
            </a:fld>
            <a:endParaRPr lang="en-US"/>
          </a:p>
        </p:txBody>
      </p:sp>
    </p:spTree>
    <p:extLst>
      <p:ext uri="{BB962C8B-B14F-4D97-AF65-F5344CB8AC3E}">
        <p14:creationId xmlns:p14="http://schemas.microsoft.com/office/powerpoint/2010/main" val="3885043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7FB6993-1850-489F-974A-86CA2CD4EA7D}" type="datetimeFigureOut">
              <a:rPr lang="en-US" smtClean="0"/>
              <a:pPr/>
              <a:t>8/25/2017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5DFCCF0-E980-4C67-B7C4-F9F5A721EA58}" type="slidenum">
              <a:rPr lang="en-US" smtClean="0"/>
              <a:pPr/>
              <a:t>‹#›</a:t>
            </a:fld>
            <a:endParaRPr lang="en-US"/>
          </a:p>
        </p:txBody>
      </p:sp>
    </p:spTree>
    <p:extLst>
      <p:ext uri="{BB962C8B-B14F-4D97-AF65-F5344CB8AC3E}">
        <p14:creationId xmlns:p14="http://schemas.microsoft.com/office/powerpoint/2010/main" val="147705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1</a:t>
            </a:fld>
            <a:endParaRPr lang="en-US"/>
          </a:p>
        </p:txBody>
      </p:sp>
    </p:spTree>
    <p:extLst>
      <p:ext uri="{BB962C8B-B14F-4D97-AF65-F5344CB8AC3E}">
        <p14:creationId xmlns:p14="http://schemas.microsoft.com/office/powerpoint/2010/main" val="3984967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8DE86D44-1DFB-4D69-8B98-90DCE4EB69C8}" type="slidenum">
              <a:rPr lang="en-US" altLang="en-US" sz="1200"/>
              <a:pPr/>
              <a:t>10</a:t>
            </a:fld>
            <a:endParaRPr lang="en-US" altLang="en-US" sz="1200"/>
          </a:p>
        </p:txBody>
      </p:sp>
      <p:sp>
        <p:nvSpPr>
          <p:cNvPr id="969730" name="Rectangle 2"/>
          <p:cNvSpPr>
            <a:spLocks noGrp="1" noRot="1" noChangeAspect="1" noChangeArrowheads="1" noTextEdit="1"/>
          </p:cNvSpPr>
          <p:nvPr>
            <p:ph type="sldImg"/>
          </p:nvPr>
        </p:nvSpPr>
        <p:spPr>
          <a:xfrm>
            <a:off x="1182688" y="696913"/>
            <a:ext cx="4648200" cy="3486150"/>
          </a:xfrm>
          <a:ln/>
          <a:extLst>
            <a:ext uri="{FAA26D3D-D897-4be2-8F04-BA451C77F1D7}">
              <ma14:placeholderFlag xmlns="" xmlns:ma14="http://schemas.microsoft.com/office/mac/drawingml/2011/main" val="1"/>
            </a:ext>
          </a:extLst>
        </p:spPr>
      </p:sp>
      <p:sp>
        <p:nvSpPr>
          <p:cNvPr id="969731" name="Rectangle 3"/>
          <p:cNvSpPr>
            <a:spLocks noGrp="1" noChangeArrowheads="1"/>
          </p:cNvSpPr>
          <p:nvPr>
            <p:ph type="body" idx="1"/>
          </p:nvPr>
        </p:nvSpPr>
        <p:spPr/>
        <p:txBody>
          <a:bodyPr/>
          <a:lstStyle/>
          <a:p>
            <a:pPr eaLnBrk="1" hangingPunct="1"/>
            <a:r>
              <a:rPr lang="en-US" altLang="en-US" dirty="0" smtClean="0">
                <a:latin typeface="Times New Roman" pitchFamily="18" charset="0"/>
              </a:rPr>
              <a:t>Average hive rental prices rose to </a:t>
            </a:r>
            <a:r>
              <a:rPr lang="en-US" altLang="en-US" b="1" dirty="0" smtClean="0">
                <a:latin typeface="Times New Roman" pitchFamily="18" charset="0"/>
              </a:rPr>
              <a:t>almost $200</a:t>
            </a:r>
            <a:r>
              <a:rPr lang="en-US" altLang="en-US" dirty="0" smtClean="0">
                <a:latin typeface="Times New Roman" pitchFamily="18" charset="0"/>
              </a:rPr>
              <a:t>. </a:t>
            </a:r>
            <a:endParaRPr lang="en-US" altLang="en-US" dirty="0" smtClean="0">
              <a:latin typeface="Times New Roman" pitchFamily="18" charset="0"/>
            </a:endParaRPr>
          </a:p>
          <a:p>
            <a:pPr eaLnBrk="1" hangingPunct="1"/>
            <a:r>
              <a:rPr lang="en-US" altLang="en-US" dirty="0" smtClean="0">
                <a:latin typeface="Times New Roman" pitchFamily="18" charset="0"/>
              </a:rPr>
              <a:t>So </a:t>
            </a:r>
            <a:r>
              <a:rPr lang="en-US" altLang="en-US" dirty="0" smtClean="0">
                <a:latin typeface="Times New Roman" pitchFamily="18" charset="0"/>
              </a:rPr>
              <a:t>in just over a decade, the almond industry alone has experienced a nearly 4 fold increase in pollination costs. Keep in mind that there are over 600,000 acres of </a:t>
            </a:r>
            <a:r>
              <a:rPr lang="en-US" altLang="en-US" b="1" dirty="0" smtClean="0">
                <a:latin typeface="Times New Roman" pitchFamily="18" charset="0"/>
              </a:rPr>
              <a:t>almonds in California</a:t>
            </a:r>
            <a:r>
              <a:rPr lang="en-US" altLang="en-US" dirty="0" smtClean="0">
                <a:latin typeface="Times New Roman" pitchFamily="18" charset="0"/>
              </a:rPr>
              <a:t>, and the orchards are typically stocked at a rate of 2 hives per acre. At that stocking rate a </a:t>
            </a:r>
            <a:r>
              <a:rPr lang="en-US" altLang="en-US" b="1" dirty="0" smtClean="0">
                <a:latin typeface="Times New Roman" pitchFamily="18" charset="0"/>
              </a:rPr>
              <a:t>little over half of all the honey bee hives in the U.S. are required for this one industry</a:t>
            </a:r>
            <a:r>
              <a:rPr lang="en-US" altLang="en-US" dirty="0" smtClean="0">
                <a:latin typeface="Times New Roman" pitchFamily="18" charset="0"/>
              </a:rPr>
              <a:t>. </a:t>
            </a:r>
          </a:p>
        </p:txBody>
      </p:sp>
    </p:spTree>
    <p:extLst>
      <p:ext uri="{BB962C8B-B14F-4D97-AF65-F5344CB8AC3E}">
        <p14:creationId xmlns:p14="http://schemas.microsoft.com/office/powerpoint/2010/main" val="302438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BCFB75C-180F-4834-835C-1383DC2BE9EB}" type="slidenum">
              <a:rPr lang="en-US" altLang="en-US" sz="1200"/>
              <a:pPr/>
              <a:t>11</a:t>
            </a:fld>
            <a:endParaRPr lang="en-US" altLang="en-US" sz="1200"/>
          </a:p>
        </p:txBody>
      </p:sp>
      <p:sp>
        <p:nvSpPr>
          <p:cNvPr id="29698" name="Rectangle 1031"/>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tIns="46581" rIns="93161" bIns="46581" anchor="b"/>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fld id="{D7E98CB7-BF87-4F95-A009-43C6C42523F2}" type="slidenum">
              <a:rPr lang="en-US" altLang="en-US" sz="1200"/>
              <a:pPr algn="r"/>
              <a:t>11</a:t>
            </a:fld>
            <a:endParaRPr lang="en-US" altLang="en-US" sz="1200"/>
          </a:p>
        </p:txBody>
      </p:sp>
      <p:sp>
        <p:nvSpPr>
          <p:cNvPr id="1174531" name="Rectangle 2"/>
          <p:cNvSpPr>
            <a:spLocks noGrp="1" noRot="1" noChangeAspect="1" noChangeArrowheads="1" noTextEdit="1"/>
          </p:cNvSpPr>
          <p:nvPr>
            <p:ph type="sldImg"/>
          </p:nvPr>
        </p:nvSpPr>
        <p:spPr>
          <a:xfrm>
            <a:off x="1181100" y="696913"/>
            <a:ext cx="4649788" cy="3486150"/>
          </a:xfrm>
          <a:ln/>
          <a:extLst>
            <a:ext uri="{FAA26D3D-D897-4be2-8F04-BA451C77F1D7}">
              <ma14:placeholderFlag xmlns="" xmlns:ma14="http://schemas.microsoft.com/office/mac/drawingml/2011/main" val="1"/>
            </a:ext>
          </a:extLst>
        </p:spPr>
      </p:sp>
      <p:sp>
        <p:nvSpPr>
          <p:cNvPr id="1174532" name="Rectangle 3"/>
          <p:cNvSpPr>
            <a:spLocks noGrp="1" noChangeArrowheads="1"/>
          </p:cNvSpPr>
          <p:nvPr>
            <p:ph type="body" idx="1"/>
          </p:nvPr>
        </p:nvSpPr>
        <p:spPr>
          <a:xfrm>
            <a:off x="933098" y="4415790"/>
            <a:ext cx="5144206" cy="4183380"/>
          </a:xfrm>
        </p:spPr>
        <p:txBody>
          <a:bodyPr lIns="93161" tIns="46581" rIns="93161" bIns="46581"/>
          <a:lstStyle/>
          <a:p>
            <a:pPr eaLnBrk="1" hangingPunct="1"/>
            <a:r>
              <a:rPr lang="en-US" altLang="en-US" b="1" dirty="0" smtClean="0">
                <a:latin typeface="Times New Roman" pitchFamily="18" charset="0"/>
              </a:rPr>
              <a:t>Many of our native bees are also in decline.  </a:t>
            </a:r>
            <a:endParaRPr lang="en-US" altLang="en-US" dirty="0" smtClean="0">
              <a:latin typeface="Times New Roman" pitchFamily="18" charset="0"/>
            </a:endParaRPr>
          </a:p>
        </p:txBody>
      </p:sp>
    </p:spTree>
    <p:extLst>
      <p:ext uri="{BB962C8B-B14F-4D97-AF65-F5344CB8AC3E}">
        <p14:creationId xmlns:p14="http://schemas.microsoft.com/office/powerpoint/2010/main" val="1492120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a:t>
            </a:r>
            <a:r>
              <a:rPr lang="en-US" baseline="0" dirty="0" smtClean="0"/>
              <a:t> ABOUT THIS…</a:t>
            </a:r>
          </a:p>
          <a:p>
            <a:r>
              <a:rPr lang="en-US" baseline="0" dirty="0" smtClean="0"/>
              <a:t>When you go to the grocery store –do you stand there &amp; evaluate “what in the produce department is there because of pollinators?”  Let’s admit, most have their list, your in and out trying to dodge other carts and avoid the slowest check out line.  RIGHT :O)</a:t>
            </a:r>
          </a:p>
          <a:p>
            <a:r>
              <a:rPr lang="en-US" baseline="0" dirty="0" smtClean="0"/>
              <a:t>Well…..check this out!</a:t>
            </a:r>
          </a:p>
        </p:txBody>
      </p:sp>
      <p:sp>
        <p:nvSpPr>
          <p:cNvPr id="4" name="Slide Number Placeholder 3"/>
          <p:cNvSpPr>
            <a:spLocks noGrp="1"/>
          </p:cNvSpPr>
          <p:nvPr>
            <p:ph type="sldNum" sz="quarter" idx="10"/>
          </p:nvPr>
        </p:nvSpPr>
        <p:spPr/>
        <p:txBody>
          <a:bodyPr/>
          <a:lstStyle/>
          <a:p>
            <a:fld id="{45DFCCF0-E980-4C67-B7C4-F9F5A721EA58}" type="slidenum">
              <a:rPr lang="en-US" smtClean="0"/>
              <a:pPr/>
              <a:t>12</a:t>
            </a:fld>
            <a:endParaRPr lang="en-US"/>
          </a:p>
        </p:txBody>
      </p:sp>
    </p:spTree>
    <p:extLst>
      <p:ext uri="{BB962C8B-B14F-4D97-AF65-F5344CB8AC3E}">
        <p14:creationId xmlns:p14="http://schemas.microsoft.com/office/powerpoint/2010/main" val="1053451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we didn’t have pollinators!</a:t>
            </a:r>
          </a:p>
          <a:p>
            <a:r>
              <a:rPr lang="en-US" dirty="0" smtClean="0"/>
              <a:t>Will you</a:t>
            </a:r>
            <a:r>
              <a:rPr lang="en-US" baseline="0" dirty="0" smtClean="0"/>
              <a:t> view the produce department the same or even your next trip to the grocery store?</a:t>
            </a:r>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13</a:t>
            </a:fld>
            <a:endParaRPr lang="en-US"/>
          </a:p>
        </p:txBody>
      </p:sp>
    </p:spTree>
    <p:extLst>
      <p:ext uri="{BB962C8B-B14F-4D97-AF65-F5344CB8AC3E}">
        <p14:creationId xmlns:p14="http://schemas.microsoft.com/office/powerpoint/2010/main" val="3391928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obvious</a:t>
            </a:r>
            <a:r>
              <a:rPr lang="en-US" baseline="0" dirty="0" smtClean="0"/>
              <a:t> that </a:t>
            </a:r>
            <a:r>
              <a:rPr lang="en-US" b="1" baseline="0" dirty="0" smtClean="0"/>
              <a:t>pollinators </a:t>
            </a:r>
            <a:r>
              <a:rPr lang="en-US" b="1" baseline="0" dirty="0" smtClean="0"/>
              <a:t>pollinate flowers </a:t>
            </a:r>
            <a:r>
              <a:rPr lang="en-US" baseline="0" dirty="0" smtClean="0"/>
              <a:t>so plants can set viable seeds. Along with that, </a:t>
            </a:r>
            <a:r>
              <a:rPr lang="en-US" b="1" baseline="0" dirty="0" smtClean="0"/>
              <a:t>we get to enjoy the fruits, nuts, and other products that comes along with the seeds</a:t>
            </a:r>
            <a:r>
              <a:rPr lang="en-US" baseline="0" dirty="0" smtClean="0"/>
              <a:t>. </a:t>
            </a:r>
            <a:endParaRPr lang="en-US" dirty="0" smtClean="0"/>
          </a:p>
          <a:p>
            <a:r>
              <a:rPr lang="en-US" dirty="0" smtClean="0"/>
              <a:t>Pollinators</a:t>
            </a:r>
            <a:r>
              <a:rPr lang="en-US" baseline="0" dirty="0" smtClean="0"/>
              <a:t> are one of the key factor in providing genetic variation in plants. Genetic variation in any species helps that species to adapt to changing environments, resist new diseases and pests.  </a:t>
            </a:r>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14</a:t>
            </a:fld>
            <a:endParaRPr lang="en-US"/>
          </a:p>
        </p:txBody>
      </p:sp>
    </p:spTree>
    <p:extLst>
      <p:ext uri="{BB962C8B-B14F-4D97-AF65-F5344CB8AC3E}">
        <p14:creationId xmlns:p14="http://schemas.microsoft.com/office/powerpoint/2010/main" val="3557305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B915A04-2B79-467D-916B-10D90A266BBC}" type="slidenum">
              <a:rPr lang="en-US" altLang="en-US" sz="1200"/>
              <a:pPr/>
              <a:t>15</a:t>
            </a:fld>
            <a:endParaRPr lang="en-US" altLang="en-US" sz="1200"/>
          </a:p>
        </p:txBody>
      </p:sp>
      <p:sp>
        <p:nvSpPr>
          <p:cNvPr id="977922" name="Rectangle 2"/>
          <p:cNvSpPr>
            <a:spLocks noGrp="1" noRot="1" noChangeAspect="1" noChangeArrowheads="1" noTextEdit="1"/>
          </p:cNvSpPr>
          <p:nvPr>
            <p:ph type="sldImg"/>
          </p:nvPr>
        </p:nvSpPr>
        <p:spPr>
          <a:xfrm>
            <a:off x="1182688" y="696913"/>
            <a:ext cx="4648200" cy="3486150"/>
          </a:xfrm>
          <a:ln/>
          <a:extLst>
            <a:ext uri="{FAA26D3D-D897-4be2-8F04-BA451C77F1D7}">
              <ma14:placeholderFlag xmlns="" xmlns:ma14="http://schemas.microsoft.com/office/mac/drawingml/2011/main" val="1"/>
            </a:ext>
          </a:extLst>
        </p:spPr>
      </p:sp>
      <p:sp>
        <p:nvSpPr>
          <p:cNvPr id="977923" name="Rectangle 3"/>
          <p:cNvSpPr>
            <a:spLocks noGrp="1" noChangeArrowheads="1"/>
          </p:cNvSpPr>
          <p:nvPr>
            <p:ph type="body" idx="1"/>
          </p:nvPr>
        </p:nvSpPr>
        <p:spPr/>
        <p:txBody>
          <a:bodyPr/>
          <a:lstStyle/>
          <a:p>
            <a:pPr eaLnBrk="1" hangingPunct="1"/>
            <a:r>
              <a:rPr lang="en-US" altLang="en-US" dirty="0" smtClean="0">
                <a:latin typeface="Times New Roman" pitchFamily="18" charset="0"/>
              </a:rPr>
              <a:t>Perhaps an unsettling glimpse into our future comes from </a:t>
            </a:r>
            <a:r>
              <a:rPr lang="en-US" altLang="en-US" dirty="0" smtClean="0">
                <a:latin typeface="Times New Roman" pitchFamily="18" charset="0"/>
              </a:rPr>
              <a:t>China</a:t>
            </a:r>
            <a:r>
              <a:rPr lang="en-US" altLang="ja-JP" dirty="0" smtClean="0">
                <a:latin typeface="Times New Roman" pitchFamily="18" charset="0"/>
              </a:rPr>
              <a:t>, </a:t>
            </a:r>
            <a:r>
              <a:rPr lang="en-US" altLang="ja-JP" dirty="0" smtClean="0">
                <a:latin typeface="Times New Roman" pitchFamily="18" charset="0"/>
              </a:rPr>
              <a:t>one of the largest apple-producing regions in the world, </a:t>
            </a:r>
            <a:r>
              <a:rPr lang="en-US" altLang="ja-JP" dirty="0" smtClean="0">
                <a:latin typeface="Times New Roman" pitchFamily="18" charset="0"/>
              </a:rPr>
              <a:t>where….. </a:t>
            </a:r>
            <a:r>
              <a:rPr lang="en-US" altLang="ja-JP" dirty="0" smtClean="0">
                <a:latin typeface="Times New Roman" pitchFamily="18" charset="0"/>
              </a:rPr>
              <a:t>the majority of the crop is pollinated this way, </a:t>
            </a:r>
            <a:r>
              <a:rPr lang="en-US" altLang="ja-JP" b="1" dirty="0" smtClean="0">
                <a:latin typeface="Times New Roman" pitchFamily="18" charset="0"/>
              </a:rPr>
              <a:t>by hand</a:t>
            </a:r>
            <a:r>
              <a:rPr lang="en-US" altLang="ja-JP" dirty="0" smtClean="0">
                <a:latin typeface="Times New Roman" pitchFamily="18" charset="0"/>
              </a:rPr>
              <a:t>.</a:t>
            </a:r>
            <a:endParaRPr lang="en-US" altLang="en-US" dirty="0" smtClean="0">
              <a:latin typeface="Times New Roman" pitchFamily="18" charset="0"/>
            </a:endParaRPr>
          </a:p>
        </p:txBody>
      </p:sp>
    </p:spTree>
    <p:extLst>
      <p:ext uri="{BB962C8B-B14F-4D97-AF65-F5344CB8AC3E}">
        <p14:creationId xmlns:p14="http://schemas.microsoft.com/office/powerpoint/2010/main" val="3160722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t>
            </a:r>
            <a:r>
              <a:rPr lang="en-US" b="1" dirty="0" smtClean="0"/>
              <a:t>no single silver bullet</a:t>
            </a:r>
            <a:r>
              <a:rPr lang="en-US" b="1" baseline="0" dirty="0" smtClean="0"/>
              <a:t> that solve the problem </a:t>
            </a:r>
            <a:r>
              <a:rPr lang="en-US" baseline="0" dirty="0" smtClean="0"/>
              <a:t>affecting the decline of honey bees and other pollinators.  But there are many factors we know that does play a role their decline.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Before we can do</a:t>
            </a:r>
            <a:r>
              <a:rPr lang="en-US" b="1" baseline="0" dirty="0" smtClean="0"/>
              <a:t> anything to help pollinators, we need to know what they need to survive</a:t>
            </a:r>
            <a:r>
              <a:rPr lang="en-US" baseline="0" dirty="0" smtClean="0"/>
              <a:t>.</a:t>
            </a:r>
            <a:endParaRPr lang="en-US" dirty="0" smtClean="0"/>
          </a:p>
          <a:p>
            <a:endParaRPr lang="en-US" baseline="0" dirty="0" smtClean="0"/>
          </a:p>
          <a:p>
            <a:pPr marL="228600" indent="-228600">
              <a:buAutoNum type="arabicPeriod"/>
            </a:pPr>
            <a:r>
              <a:rPr lang="en-US" baseline="0" dirty="0" smtClean="0"/>
              <a:t>Lack of suitable food or foraging plants will have a negative impact on the survival of pollinators. Even with enough food source, without the right food source, pollinator’s life span can decline as much as 10%. </a:t>
            </a:r>
          </a:p>
          <a:p>
            <a:pPr marL="228600" indent="-228600">
              <a:buAutoNum type="arabicPeriod"/>
            </a:pPr>
            <a:r>
              <a:rPr lang="en-US" baseline="0" dirty="0" smtClean="0"/>
              <a:t>Having adequate cover and shelter </a:t>
            </a:r>
            <a:r>
              <a:rPr lang="en-US" baseline="0" dirty="0" smtClean="0"/>
              <a:t>impacts </a:t>
            </a:r>
            <a:r>
              <a:rPr lang="en-US" baseline="0" dirty="0" smtClean="0"/>
              <a:t>their survival over winter. 70% of native bee species in the US are ground nesting bees and the other 30% are wood nester.  Having waste land, unproductive land, brush pile, dead trees are actually very beneficial to pollinator in provide shelter and cover for many of our native pollinators. </a:t>
            </a:r>
          </a:p>
          <a:p>
            <a:pPr marL="228600" indent="-228600">
              <a:buAutoNum type="arabicPeriod"/>
            </a:pPr>
            <a:r>
              <a:rPr lang="en-US" baseline="0" dirty="0" smtClean="0"/>
              <a:t>Pesticide free environment would be ideal of pollinators, but sometime we may need to spray for pest. Taking precaution when we need to spray will minimize the impact on pollinating species.  </a:t>
            </a:r>
          </a:p>
          <a:p>
            <a:pPr marL="685800" lvl="1" indent="-228600">
              <a:buAutoNum type="arabicPeriod"/>
            </a:pPr>
            <a:r>
              <a:rPr lang="en-US" baseline="0" dirty="0" smtClean="0"/>
              <a:t>Spraying at night, spray at lower pressure, use adjuvant to increase droplet size, use drift reducing nozzles, avoid spraying on windy day, avoid spraying on hot morning after cool nights, or other method that are target specific.  </a:t>
            </a:r>
          </a:p>
          <a:p>
            <a:pPr marL="0" indent="0">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16</a:t>
            </a:fld>
            <a:endParaRPr lang="en-US"/>
          </a:p>
        </p:txBody>
      </p:sp>
    </p:spTree>
    <p:extLst>
      <p:ext uri="{BB962C8B-B14F-4D97-AF65-F5344CB8AC3E}">
        <p14:creationId xmlns:p14="http://schemas.microsoft.com/office/powerpoint/2010/main" val="4032954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Pollinator cover: </a:t>
            </a:r>
            <a:r>
              <a:rPr lang="en-US" baseline="0" dirty="0" smtClean="0"/>
              <a:t> Can be anywhere. Around house, yard, along creeks, pretty much any areas where we think it is useless. </a:t>
            </a:r>
          </a:p>
          <a:p>
            <a:endParaRPr lang="en-US" baseline="0" dirty="0" smtClean="0"/>
          </a:p>
          <a:p>
            <a:r>
              <a:rPr lang="en-US" baseline="0" dirty="0" smtClean="0"/>
              <a:t>-</a:t>
            </a:r>
            <a:r>
              <a:rPr lang="en-US" baseline="0" dirty="0" smtClean="0"/>
              <a:t>Native species are </a:t>
            </a:r>
            <a:r>
              <a:rPr lang="en-US" baseline="0" dirty="0" smtClean="0"/>
              <a:t>preferred </a:t>
            </a:r>
            <a:r>
              <a:rPr lang="en-US" baseline="0" dirty="0" smtClean="0"/>
              <a:t>as native pollinators have evolved along with native plants, therefore native </a:t>
            </a:r>
            <a:r>
              <a:rPr lang="en-US" baseline="0" dirty="0" smtClean="0"/>
              <a:t>pollinators are </a:t>
            </a:r>
            <a:r>
              <a:rPr lang="en-US" baseline="0" dirty="0" smtClean="0"/>
              <a:t>much more efficient at pollinating our native plants.  You only need 250 mason bees to pollinate an </a:t>
            </a:r>
            <a:r>
              <a:rPr lang="en-US" baseline="0" dirty="0" smtClean="0"/>
              <a:t>acre </a:t>
            </a:r>
            <a:r>
              <a:rPr lang="en-US" baseline="0" dirty="0" smtClean="0"/>
              <a:t>of apples. You will need 15,000-20,000 honey bees or about 2 hives.  Native </a:t>
            </a:r>
            <a:r>
              <a:rPr lang="en-US" baseline="0" dirty="0" smtClean="0"/>
              <a:t>bees </a:t>
            </a:r>
            <a:r>
              <a:rPr lang="en-US" baseline="0" dirty="0" smtClean="0"/>
              <a:t>are more active in colder and wetter </a:t>
            </a:r>
            <a:r>
              <a:rPr lang="en-US" baseline="0" dirty="0" smtClean="0"/>
              <a:t>conditions. </a:t>
            </a:r>
            <a:r>
              <a:rPr lang="en-US" baseline="0" dirty="0" smtClean="0"/>
              <a:t>Going back to food source: Native plants provide the proper nutrition for native pollinators.  </a:t>
            </a:r>
          </a:p>
          <a:p>
            <a:endParaRPr lang="en-US" dirty="0" smtClean="0"/>
          </a:p>
          <a:p>
            <a:r>
              <a:rPr lang="en-US" dirty="0" smtClean="0"/>
              <a:t>-</a:t>
            </a:r>
            <a:r>
              <a:rPr lang="en-US" dirty="0" smtClean="0"/>
              <a:t>Selecting</a:t>
            </a:r>
            <a:r>
              <a:rPr lang="en-US" baseline="0" dirty="0" smtClean="0"/>
              <a:t> plants that bloom in spring, summer and fall.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5DFCCF0-E980-4C67-B7C4-F9F5A721EA58}" type="slidenum">
              <a:rPr lang="en-US" smtClean="0"/>
              <a:pPr/>
              <a:t>17</a:t>
            </a:fld>
            <a:endParaRPr lang="en-US"/>
          </a:p>
        </p:txBody>
      </p:sp>
    </p:spTree>
    <p:extLst>
      <p:ext uri="{BB962C8B-B14F-4D97-AF65-F5344CB8AC3E}">
        <p14:creationId xmlns:p14="http://schemas.microsoft.com/office/powerpoint/2010/main" val="1458886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EQIP: </a:t>
            </a:r>
            <a:r>
              <a:rPr lang="en-US" dirty="0" smtClean="0"/>
              <a:t>refer back to prior</a:t>
            </a:r>
            <a:r>
              <a:rPr lang="en-US" baseline="0" dirty="0" smtClean="0"/>
              <a:t> slide</a:t>
            </a:r>
            <a:endParaRPr lang="en-US" baseline="0" dirty="0" smtClean="0"/>
          </a:p>
          <a:p>
            <a:endParaRPr lang="en-US" baseline="0" dirty="0" smtClean="0"/>
          </a:p>
          <a:p>
            <a:r>
              <a:rPr lang="en-US" baseline="0" dirty="0" smtClean="0"/>
              <a:t>CSP: Drift reducing method, pollinator </a:t>
            </a:r>
            <a:r>
              <a:rPr lang="en-US" baseline="0" dirty="0" smtClean="0"/>
              <a:t>habitat plantings, </a:t>
            </a:r>
            <a:r>
              <a:rPr lang="en-US" baseline="0" dirty="0" smtClean="0"/>
              <a:t>field </a:t>
            </a:r>
            <a:r>
              <a:rPr lang="en-US" baseline="0" dirty="0" smtClean="0"/>
              <a:t>borders with pollinator species, </a:t>
            </a:r>
            <a:r>
              <a:rPr lang="en-US" baseline="0" dirty="0" smtClean="0"/>
              <a:t>cover </a:t>
            </a:r>
            <a:r>
              <a:rPr lang="en-US" baseline="0" dirty="0" smtClean="0"/>
              <a:t>crops, </a:t>
            </a:r>
            <a:r>
              <a:rPr lang="en-US" baseline="0" dirty="0" smtClean="0"/>
              <a:t>GPS </a:t>
            </a:r>
            <a:r>
              <a:rPr lang="en-US" baseline="0" dirty="0" smtClean="0"/>
              <a:t>targeted </a:t>
            </a:r>
            <a:r>
              <a:rPr lang="en-US" baseline="0" dirty="0" smtClean="0"/>
              <a:t>spraying, </a:t>
            </a:r>
            <a:r>
              <a:rPr lang="en-US" baseline="0" dirty="0" smtClean="0"/>
              <a:t>incorporating natives </a:t>
            </a:r>
            <a:r>
              <a:rPr lang="en-US" baseline="0" dirty="0" smtClean="0"/>
              <a:t>into pasture, </a:t>
            </a:r>
            <a:r>
              <a:rPr lang="en-US" baseline="0" dirty="0" smtClean="0"/>
              <a:t>managing </a:t>
            </a:r>
            <a:r>
              <a:rPr lang="en-US" baseline="0" dirty="0" smtClean="0"/>
              <a:t>haying, creating shallow ponds, </a:t>
            </a:r>
            <a:r>
              <a:rPr lang="en-US" baseline="0" dirty="0" smtClean="0"/>
              <a:t>restoring </a:t>
            </a:r>
            <a:r>
              <a:rPr lang="en-US" baseline="0" dirty="0" smtClean="0"/>
              <a:t>prairie habitat, biological suppression of pest, weeds, and invasive species. </a:t>
            </a:r>
          </a:p>
          <a:p>
            <a:endParaRPr lang="en-US" baseline="0" dirty="0" smtClean="0"/>
          </a:p>
          <a:p>
            <a:r>
              <a:rPr lang="en-US" baseline="0" dirty="0" smtClean="0"/>
              <a:t>CRP: </a:t>
            </a:r>
            <a:r>
              <a:rPr lang="en-US" baseline="0" dirty="0" smtClean="0"/>
              <a:t>doing </a:t>
            </a:r>
            <a:r>
              <a:rPr lang="en-US" baseline="0" dirty="0" smtClean="0"/>
              <a:t>similar practice as EQIP and CSP.  </a:t>
            </a:r>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18</a:t>
            </a:fld>
            <a:endParaRPr lang="en-US"/>
          </a:p>
        </p:txBody>
      </p:sp>
    </p:spTree>
    <p:extLst>
      <p:ext uri="{BB962C8B-B14F-4D97-AF65-F5344CB8AC3E}">
        <p14:creationId xmlns:p14="http://schemas.microsoft.com/office/powerpoint/2010/main" val="1376277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19</a:t>
            </a:fld>
            <a:endParaRPr lang="en-US"/>
          </a:p>
        </p:txBody>
      </p:sp>
    </p:spTree>
    <p:extLst>
      <p:ext uri="{BB962C8B-B14F-4D97-AF65-F5344CB8AC3E}">
        <p14:creationId xmlns:p14="http://schemas.microsoft.com/office/powerpoint/2010/main" val="56019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history of Helping</a:t>
            </a:r>
            <a:r>
              <a:rPr lang="en-US" baseline="0" dirty="0" smtClean="0"/>
              <a:t> People Help the Land!</a:t>
            </a:r>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2</a:t>
            </a:fld>
            <a:endParaRPr lang="en-US"/>
          </a:p>
        </p:txBody>
      </p:sp>
    </p:spTree>
    <p:extLst>
      <p:ext uri="{BB962C8B-B14F-4D97-AF65-F5344CB8AC3E}">
        <p14:creationId xmlns:p14="http://schemas.microsoft.com/office/powerpoint/2010/main" val="282993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have: early</a:t>
            </a:r>
            <a:r>
              <a:rPr lang="en-US" baseline="0" dirty="0" smtClean="0"/>
              <a:t> – mid and late “bloomers” in the mix!</a:t>
            </a:r>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20</a:t>
            </a:fld>
            <a:endParaRPr lang="en-US"/>
          </a:p>
        </p:txBody>
      </p:sp>
    </p:spTree>
    <p:extLst>
      <p:ext uri="{BB962C8B-B14F-4D97-AF65-F5344CB8AC3E}">
        <p14:creationId xmlns:p14="http://schemas.microsoft.com/office/powerpoint/2010/main" val="283092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Job Sheet coming out THIS WEEK.  </a:t>
            </a:r>
          </a:p>
          <a:p>
            <a:r>
              <a:rPr lang="en-US" dirty="0" smtClean="0"/>
              <a:t>Minimum none grass species – oats &amp; millet</a:t>
            </a:r>
          </a:p>
        </p:txBody>
      </p:sp>
      <p:sp>
        <p:nvSpPr>
          <p:cNvPr id="4" name="Slide Number Placeholder 3"/>
          <p:cNvSpPr>
            <a:spLocks noGrp="1"/>
          </p:cNvSpPr>
          <p:nvPr>
            <p:ph type="sldNum" sz="quarter" idx="10"/>
          </p:nvPr>
        </p:nvSpPr>
        <p:spPr/>
        <p:txBody>
          <a:bodyPr/>
          <a:lstStyle/>
          <a:p>
            <a:fld id="{45DFCCF0-E980-4C67-B7C4-F9F5A721EA58}" type="slidenum">
              <a:rPr lang="en-US" smtClean="0"/>
              <a:pPr/>
              <a:t>21</a:t>
            </a:fld>
            <a:endParaRPr lang="en-US"/>
          </a:p>
        </p:txBody>
      </p:sp>
    </p:spTree>
    <p:extLst>
      <p:ext uri="{BB962C8B-B14F-4D97-AF65-F5344CB8AC3E}">
        <p14:creationId xmlns:p14="http://schemas.microsoft.com/office/powerpoint/2010/main" val="3263280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species</a:t>
            </a:r>
            <a:r>
              <a:rPr lang="en-US" baseline="0" dirty="0" smtClean="0"/>
              <a:t> found in deer food plots!</a:t>
            </a:r>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22</a:t>
            </a:fld>
            <a:endParaRPr lang="en-US"/>
          </a:p>
        </p:txBody>
      </p:sp>
    </p:spTree>
    <p:extLst>
      <p:ext uri="{BB962C8B-B14F-4D97-AF65-F5344CB8AC3E}">
        <p14:creationId xmlns:p14="http://schemas.microsoft.com/office/powerpoint/2010/main" val="2462316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23</a:t>
            </a:fld>
            <a:endParaRPr lang="en-US"/>
          </a:p>
        </p:txBody>
      </p:sp>
    </p:spTree>
    <p:extLst>
      <p:ext uri="{BB962C8B-B14F-4D97-AF65-F5344CB8AC3E}">
        <p14:creationId xmlns:p14="http://schemas.microsoft.com/office/powerpoint/2010/main" val="1120416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24</a:t>
            </a:fld>
            <a:endParaRPr lang="en-US"/>
          </a:p>
        </p:txBody>
      </p:sp>
    </p:spTree>
    <p:extLst>
      <p:ext uri="{BB962C8B-B14F-4D97-AF65-F5344CB8AC3E}">
        <p14:creationId xmlns:p14="http://schemas.microsoft.com/office/powerpoint/2010/main" val="1352496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25</a:t>
            </a:fld>
            <a:endParaRPr lang="en-US"/>
          </a:p>
        </p:txBody>
      </p:sp>
    </p:spTree>
    <p:extLst>
      <p:ext uri="{BB962C8B-B14F-4D97-AF65-F5344CB8AC3E}">
        <p14:creationId xmlns:p14="http://schemas.microsoft.com/office/powerpoint/2010/main" val="753955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26</a:t>
            </a:fld>
            <a:endParaRPr lang="en-US"/>
          </a:p>
        </p:txBody>
      </p:sp>
    </p:spTree>
    <p:extLst>
      <p:ext uri="{BB962C8B-B14F-4D97-AF65-F5344CB8AC3E}">
        <p14:creationId xmlns:p14="http://schemas.microsoft.com/office/powerpoint/2010/main" val="2821242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27</a:t>
            </a:fld>
            <a:endParaRPr lang="en-US"/>
          </a:p>
        </p:txBody>
      </p:sp>
    </p:spTree>
    <p:extLst>
      <p:ext uri="{BB962C8B-B14F-4D97-AF65-F5344CB8AC3E}">
        <p14:creationId xmlns:p14="http://schemas.microsoft.com/office/powerpoint/2010/main" val="3428817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28</a:t>
            </a:fld>
            <a:endParaRPr lang="en-US"/>
          </a:p>
        </p:txBody>
      </p:sp>
    </p:spTree>
    <p:extLst>
      <p:ext uri="{BB962C8B-B14F-4D97-AF65-F5344CB8AC3E}">
        <p14:creationId xmlns:p14="http://schemas.microsoft.com/office/powerpoint/2010/main" val="4005472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29</a:t>
            </a:fld>
            <a:endParaRPr lang="en-US"/>
          </a:p>
        </p:txBody>
      </p:sp>
    </p:spTree>
    <p:extLst>
      <p:ext uri="{BB962C8B-B14F-4D97-AF65-F5344CB8AC3E}">
        <p14:creationId xmlns:p14="http://schemas.microsoft.com/office/powerpoint/2010/main" val="202733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FCCF0-E980-4C67-B7C4-F9F5A721EA58}" type="slidenum">
              <a:rPr lang="en-US" smtClean="0"/>
              <a:pPr/>
              <a:t>3</a:t>
            </a:fld>
            <a:endParaRPr lang="en-US"/>
          </a:p>
        </p:txBody>
      </p:sp>
    </p:spTree>
    <p:extLst>
      <p:ext uri="{BB962C8B-B14F-4D97-AF65-F5344CB8AC3E}">
        <p14:creationId xmlns:p14="http://schemas.microsoft.com/office/powerpoint/2010/main" val="1262383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a:t>
            </a:r>
            <a:r>
              <a:rPr lang="en-US" baseline="0" dirty="0" smtClean="0"/>
              <a:t> in 2015.</a:t>
            </a:r>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30</a:t>
            </a:fld>
            <a:endParaRPr lang="en-US"/>
          </a:p>
        </p:txBody>
      </p:sp>
    </p:spTree>
    <p:extLst>
      <p:ext uri="{BB962C8B-B14F-4D97-AF65-F5344CB8AC3E}">
        <p14:creationId xmlns:p14="http://schemas.microsoft.com/office/powerpoint/2010/main" val="440459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FCCF0-E980-4C67-B7C4-F9F5A721EA58}" type="slidenum">
              <a:rPr lang="en-US" smtClean="0"/>
              <a:pPr/>
              <a:t>31</a:t>
            </a:fld>
            <a:endParaRPr lang="en-US"/>
          </a:p>
        </p:txBody>
      </p:sp>
    </p:spTree>
    <p:extLst>
      <p:ext uri="{BB962C8B-B14F-4D97-AF65-F5344CB8AC3E}">
        <p14:creationId xmlns:p14="http://schemas.microsoft.com/office/powerpoint/2010/main" val="899284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HANDOUT</a:t>
            </a:r>
            <a:r>
              <a:rPr lang="en-US" baseline="0" dirty="0" smtClean="0"/>
              <a:t> on table for statewide – share information with friends and family!</a:t>
            </a:r>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32</a:t>
            </a:fld>
            <a:endParaRPr lang="en-US"/>
          </a:p>
        </p:txBody>
      </p:sp>
    </p:spTree>
    <p:extLst>
      <p:ext uri="{BB962C8B-B14F-4D97-AF65-F5344CB8AC3E}">
        <p14:creationId xmlns:p14="http://schemas.microsoft.com/office/powerpoint/2010/main" val="3560276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FCCF0-E980-4C67-B7C4-F9F5A721EA58}" type="slidenum">
              <a:rPr lang="en-US" smtClean="0"/>
              <a:pPr/>
              <a:t>33</a:t>
            </a:fld>
            <a:endParaRPr lang="en-US"/>
          </a:p>
        </p:txBody>
      </p:sp>
    </p:spTree>
    <p:extLst>
      <p:ext uri="{BB962C8B-B14F-4D97-AF65-F5344CB8AC3E}">
        <p14:creationId xmlns:p14="http://schemas.microsoft.com/office/powerpoint/2010/main" val="2459309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fact based – science</a:t>
            </a:r>
            <a:r>
              <a:rPr lang="en-US" baseline="0" dirty="0" smtClean="0"/>
              <a:t> driven – customer focused.</a:t>
            </a:r>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4</a:t>
            </a:fld>
            <a:endParaRPr lang="en-US"/>
          </a:p>
        </p:txBody>
      </p:sp>
    </p:spTree>
    <p:extLst>
      <p:ext uri="{BB962C8B-B14F-4D97-AF65-F5344CB8AC3E}">
        <p14:creationId xmlns:p14="http://schemas.microsoft.com/office/powerpoint/2010/main" val="2781373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FCCF0-E980-4C67-B7C4-F9F5A721EA58}" type="slidenum">
              <a:rPr lang="en-US" smtClean="0"/>
              <a:pPr/>
              <a:t>5</a:t>
            </a:fld>
            <a:endParaRPr lang="en-US"/>
          </a:p>
        </p:txBody>
      </p:sp>
    </p:spTree>
    <p:extLst>
      <p:ext uri="{BB962C8B-B14F-4D97-AF65-F5344CB8AC3E}">
        <p14:creationId xmlns:p14="http://schemas.microsoft.com/office/powerpoint/2010/main" val="125370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ease</a:t>
            </a:r>
            <a:r>
              <a:rPr lang="en-US" baseline="0" dirty="0" smtClean="0"/>
              <a:t> of transportation nowadays, we can get food that we never could 50 years ago.  Many of </a:t>
            </a:r>
            <a:r>
              <a:rPr lang="en-US" baseline="0" dirty="0" smtClean="0"/>
              <a:t>the foods we consume rely on animals </a:t>
            </a:r>
            <a:r>
              <a:rPr lang="en-US" baseline="0" dirty="0" smtClean="0"/>
              <a:t>for pollination.  </a:t>
            </a:r>
          </a:p>
          <a:p>
            <a:endParaRPr lang="en-US" baseline="0" dirty="0" smtClean="0"/>
          </a:p>
          <a:p>
            <a:r>
              <a:rPr lang="en-US" baseline="0" dirty="0" smtClean="0"/>
              <a:t>Think about this – what if you had 100 acres – what would yield more?  Planting full 100 acres or planting 70 acres while leaving 30 acres around the field to forbs and legume cover. </a:t>
            </a:r>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6</a:t>
            </a:fld>
            <a:endParaRPr lang="en-US"/>
          </a:p>
        </p:txBody>
      </p:sp>
    </p:spTree>
    <p:extLst>
      <p:ext uri="{BB962C8B-B14F-4D97-AF65-F5344CB8AC3E}">
        <p14:creationId xmlns:p14="http://schemas.microsoft.com/office/powerpoint/2010/main" val="1048485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Of </a:t>
            </a:r>
            <a:r>
              <a:rPr lang="en-US" dirty="0" smtClean="0"/>
              <a:t>the many factors that affect</a:t>
            </a:r>
            <a:r>
              <a:rPr lang="en-US" baseline="0" dirty="0" smtClean="0"/>
              <a:t> bee decline, </a:t>
            </a:r>
            <a:r>
              <a:rPr lang="en-US" dirty="0" err="1" smtClean="0"/>
              <a:t>Varroa</a:t>
            </a:r>
            <a:r>
              <a:rPr lang="en-US" dirty="0" smtClean="0"/>
              <a:t> mites</a:t>
            </a:r>
            <a:r>
              <a:rPr lang="en-US" baseline="0" dirty="0" smtClean="0"/>
              <a:t> </a:t>
            </a:r>
            <a:r>
              <a:rPr lang="en-US" baseline="0" dirty="0" smtClean="0"/>
              <a:t>are </a:t>
            </a:r>
            <a:r>
              <a:rPr lang="en-US" baseline="0" dirty="0" smtClean="0"/>
              <a:t>a major factor in the </a:t>
            </a:r>
            <a:r>
              <a:rPr lang="en-US" baseline="0" dirty="0" smtClean="0"/>
              <a:t>loss </a:t>
            </a:r>
            <a:r>
              <a:rPr lang="en-US" baseline="0" dirty="0" smtClean="0"/>
              <a:t>of bees. </a:t>
            </a:r>
            <a:r>
              <a:rPr lang="en-US" dirty="0" smtClean="0"/>
              <a:t>WHO’S HAD A WOODTICK ON THEM? The</a:t>
            </a:r>
            <a:r>
              <a:rPr lang="en-US" baseline="0" dirty="0" smtClean="0"/>
              <a:t> </a:t>
            </a:r>
            <a:r>
              <a:rPr lang="en-US" baseline="0" dirty="0" err="1" smtClean="0"/>
              <a:t>Varroa</a:t>
            </a:r>
            <a:r>
              <a:rPr lang="en-US" baseline="0" dirty="0" smtClean="0"/>
              <a:t> </a:t>
            </a:r>
            <a:r>
              <a:rPr lang="en-US" baseline="0" dirty="0" smtClean="0"/>
              <a:t>mites are like ticks on bees that suck bee </a:t>
            </a:r>
            <a:r>
              <a:rPr lang="en-US" baseline="0" dirty="0" smtClean="0"/>
              <a:t>blood.  Infected </a:t>
            </a:r>
            <a:r>
              <a:rPr lang="en-US" baseline="0" dirty="0" smtClean="0"/>
              <a:t>bees come weak and are prone to viral infections. </a:t>
            </a:r>
          </a:p>
        </p:txBody>
      </p:sp>
      <p:sp>
        <p:nvSpPr>
          <p:cNvPr id="4" name="Slide Number Placeholder 3"/>
          <p:cNvSpPr>
            <a:spLocks noGrp="1"/>
          </p:cNvSpPr>
          <p:nvPr>
            <p:ph type="sldNum" sz="quarter" idx="10"/>
          </p:nvPr>
        </p:nvSpPr>
        <p:spPr/>
        <p:txBody>
          <a:bodyPr/>
          <a:lstStyle/>
          <a:p>
            <a:fld id="{45DFCCF0-E980-4C67-B7C4-F9F5A721EA58}" type="slidenum">
              <a:rPr lang="en-US" smtClean="0"/>
              <a:pPr/>
              <a:t>7</a:t>
            </a:fld>
            <a:endParaRPr lang="en-US"/>
          </a:p>
        </p:txBody>
      </p:sp>
    </p:spTree>
    <p:extLst>
      <p:ext uri="{BB962C8B-B14F-4D97-AF65-F5344CB8AC3E}">
        <p14:creationId xmlns:p14="http://schemas.microsoft.com/office/powerpoint/2010/main" val="171304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Historically, the U.S. had as many as </a:t>
            </a:r>
            <a:r>
              <a:rPr lang="en-US" b="1" dirty="0" smtClean="0"/>
              <a:t>6 million colonies in 1947</a:t>
            </a:r>
            <a:r>
              <a:rPr lang="en-US" dirty="0" smtClean="0"/>
              <a:t>, with declines since that time to about </a:t>
            </a:r>
            <a:r>
              <a:rPr lang="en-US" b="1" dirty="0" smtClean="0"/>
              <a:t>4 million in 1970 </a:t>
            </a:r>
            <a:r>
              <a:rPr lang="en-US" dirty="0" smtClean="0"/>
              <a:t>and </a:t>
            </a:r>
            <a:r>
              <a:rPr lang="en-US" b="1" dirty="0" smtClean="0"/>
              <a:t>3 million in 1990</a:t>
            </a:r>
            <a:r>
              <a:rPr lang="en-US" dirty="0" smtClean="0"/>
              <a:t>. </a:t>
            </a:r>
            <a:r>
              <a:rPr lang="en-US" dirty="0" err="1" smtClean="0"/>
              <a:t>Today‟s</a:t>
            </a:r>
            <a:r>
              <a:rPr lang="en-US" dirty="0" smtClean="0"/>
              <a:t> colony strength is about </a:t>
            </a:r>
            <a:r>
              <a:rPr lang="en-US" b="1" dirty="0" smtClean="0"/>
              <a:t>2.5 million</a:t>
            </a:r>
            <a:r>
              <a:rPr lang="en-US" dirty="0" smtClean="0"/>
              <a:t>. </a:t>
            </a:r>
          </a:p>
          <a:p>
            <a:endParaRPr lang="en-US" dirty="0" smtClean="0"/>
          </a:p>
          <a:p>
            <a:r>
              <a:rPr lang="en-US" dirty="0" smtClean="0"/>
              <a:t>Honey </a:t>
            </a:r>
            <a:r>
              <a:rPr lang="en-US" dirty="0" smtClean="0"/>
              <a:t>bee colonies have been dying at a rate of about 30 percent per year over the past few winters</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t>
            </a:r>
            <a:r>
              <a:rPr lang="en-US" b="1" baseline="0" dirty="0" smtClean="0"/>
              <a:t>almond </a:t>
            </a:r>
            <a:r>
              <a:rPr lang="en-US" b="1" baseline="0" dirty="0" smtClean="0"/>
              <a:t>production in California, 1.5 to 1.7 million colonies </a:t>
            </a:r>
            <a:r>
              <a:rPr lang="en-US" baseline="0" dirty="0" smtClean="0"/>
              <a:t>currently needed. </a:t>
            </a:r>
            <a:r>
              <a:rPr lang="en-US" baseline="0" dirty="0" smtClean="0"/>
              <a:t>We </a:t>
            </a:r>
            <a:r>
              <a:rPr lang="en-US" baseline="0" dirty="0" smtClean="0"/>
              <a:t>are very close to a </a:t>
            </a:r>
            <a:r>
              <a:rPr lang="en-US" b="1" baseline="0" dirty="0" smtClean="0"/>
              <a:t>pollinator disaster </a:t>
            </a:r>
            <a:r>
              <a:rPr lang="en-US" baseline="0" dirty="0" smtClean="0"/>
              <a:t>in the almond and other pollinated crops in the U.S., This winter certainly didn’t help this situation. </a:t>
            </a:r>
          </a:p>
          <a:p>
            <a:endParaRPr lang="en-US" dirty="0"/>
          </a:p>
        </p:txBody>
      </p:sp>
      <p:sp>
        <p:nvSpPr>
          <p:cNvPr id="4" name="Slide Number Placeholder 3"/>
          <p:cNvSpPr>
            <a:spLocks noGrp="1"/>
          </p:cNvSpPr>
          <p:nvPr>
            <p:ph type="sldNum" sz="quarter" idx="10"/>
          </p:nvPr>
        </p:nvSpPr>
        <p:spPr/>
        <p:txBody>
          <a:bodyPr/>
          <a:lstStyle/>
          <a:p>
            <a:fld id="{45DFCCF0-E980-4C67-B7C4-F9F5A721EA58}" type="slidenum">
              <a:rPr lang="en-US" smtClean="0"/>
              <a:pPr/>
              <a:t>8</a:t>
            </a:fld>
            <a:endParaRPr lang="en-US"/>
          </a:p>
        </p:txBody>
      </p:sp>
    </p:spTree>
    <p:extLst>
      <p:ext uri="{BB962C8B-B14F-4D97-AF65-F5344CB8AC3E}">
        <p14:creationId xmlns:p14="http://schemas.microsoft.com/office/powerpoint/2010/main" val="2833193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71A2EA4-29AD-4FFF-8F91-E2B254912B5A}" type="slidenum">
              <a:rPr lang="en-US" altLang="en-US" sz="1200"/>
              <a:pPr/>
              <a:t>9</a:t>
            </a:fld>
            <a:endParaRPr lang="en-US" altLang="en-US" sz="1200"/>
          </a:p>
        </p:txBody>
      </p:sp>
      <p:sp>
        <p:nvSpPr>
          <p:cNvPr id="967682" name="Rectangle 2"/>
          <p:cNvSpPr>
            <a:spLocks noGrp="1" noRot="1" noChangeAspect="1" noChangeArrowheads="1" noTextEdit="1"/>
          </p:cNvSpPr>
          <p:nvPr>
            <p:ph type="sldImg"/>
          </p:nvPr>
        </p:nvSpPr>
        <p:spPr>
          <a:xfrm>
            <a:off x="1182688" y="696913"/>
            <a:ext cx="4648200" cy="3486150"/>
          </a:xfrm>
          <a:ln/>
          <a:extLst>
            <a:ext uri="{FAA26D3D-D897-4be2-8F04-BA451C77F1D7}">
              <ma14:placeholderFlag xmlns="" xmlns:ma14="http://schemas.microsoft.com/office/mac/drawingml/2011/main" val="1"/>
            </a:ext>
          </a:extLst>
        </p:spPr>
      </p:sp>
      <p:sp>
        <p:nvSpPr>
          <p:cNvPr id="967683" name="Rectangle 3"/>
          <p:cNvSpPr>
            <a:spLocks noGrp="1" noChangeArrowheads="1"/>
          </p:cNvSpPr>
          <p:nvPr>
            <p:ph type="body" idx="1"/>
          </p:nvPr>
        </p:nvSpPr>
        <p:spPr/>
        <p:txBody>
          <a:bodyPr/>
          <a:lstStyle/>
          <a:p>
            <a:pPr eaLnBrk="1" hangingPunct="1"/>
            <a:r>
              <a:rPr lang="en-US" altLang="en-US" dirty="0" smtClean="0">
                <a:latin typeface="Times New Roman" pitchFamily="18" charset="0"/>
              </a:rPr>
              <a:t>This graph illustrates the average cost of honey bee hive rentals for several key California crops. Note that almonds (represented by the top bar) rose from an average of </a:t>
            </a:r>
            <a:r>
              <a:rPr lang="en-US" altLang="en-US" b="1" dirty="0" smtClean="0">
                <a:latin typeface="Times New Roman" pitchFamily="18" charset="0"/>
              </a:rPr>
              <a:t>$45/hive in 1995</a:t>
            </a:r>
            <a:r>
              <a:rPr lang="en-US" altLang="en-US" dirty="0" smtClean="0">
                <a:latin typeface="Times New Roman" pitchFamily="18" charset="0"/>
              </a:rPr>
              <a:t>, and by 2005, as we saw bee shortages beginning to increase, the average cost rose </a:t>
            </a:r>
            <a:r>
              <a:rPr lang="en-US" altLang="en-US" b="1" dirty="0" smtClean="0">
                <a:latin typeface="Times New Roman" pitchFamily="18" charset="0"/>
              </a:rPr>
              <a:t>to $75/hive</a:t>
            </a:r>
            <a:r>
              <a:rPr lang="en-US" altLang="en-US" dirty="0" smtClean="0">
                <a:latin typeface="Times New Roman" pitchFamily="18" charset="0"/>
              </a:rPr>
              <a:t>. </a:t>
            </a:r>
          </a:p>
          <a:p>
            <a:pPr eaLnBrk="1" hangingPunct="1"/>
            <a:endParaRPr lang="en-US" altLang="en-US" dirty="0" smtClean="0">
              <a:latin typeface="Times New Roman" pitchFamily="18" charset="0"/>
            </a:endParaRPr>
          </a:p>
          <a:p>
            <a:pPr eaLnBrk="1" hangingPunct="1"/>
            <a:r>
              <a:rPr lang="en-US" altLang="en-US" b="1" dirty="0" smtClean="0">
                <a:latin typeface="Times New Roman" pitchFamily="18" charset="0"/>
              </a:rPr>
              <a:t>And then, as colony collapse disorder hit the nation</a:t>
            </a:r>
            <a:r>
              <a:rPr lang="en-US" altLang="en-US" dirty="0" smtClean="0">
                <a:latin typeface="Times New Roman" pitchFamily="18" charset="0"/>
              </a:rPr>
              <a:t>, this is what happened to the average hive costs that almond growers were paying…</a:t>
            </a:r>
          </a:p>
        </p:txBody>
      </p:sp>
    </p:spTree>
    <p:extLst>
      <p:ext uri="{BB962C8B-B14F-4D97-AF65-F5344CB8AC3E}">
        <p14:creationId xmlns:p14="http://schemas.microsoft.com/office/powerpoint/2010/main" val="1454986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155E81-4734-402E-BE99-ED27E7C10508}" type="datetimeFigureOut">
              <a:rPr lang="en-US" smtClean="0"/>
              <a:pPr/>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55E81-4734-402E-BE99-ED27E7C10508}" type="datetimeFigureOut">
              <a:rPr lang="en-US" smtClean="0"/>
              <a:pPr/>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55E81-4734-402E-BE99-ED27E7C10508}" type="datetimeFigureOut">
              <a:rPr lang="en-US" smtClean="0"/>
              <a:pPr/>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55E81-4734-402E-BE99-ED27E7C10508}" type="datetimeFigureOut">
              <a:rPr lang="en-US" smtClean="0"/>
              <a:pPr/>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155E81-4734-402E-BE99-ED27E7C10508}" type="datetimeFigureOut">
              <a:rPr lang="en-US" smtClean="0"/>
              <a:pPr/>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155E81-4734-402E-BE99-ED27E7C10508}" type="datetimeFigureOut">
              <a:rPr lang="en-US" smtClean="0"/>
              <a:pPr/>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155E81-4734-402E-BE99-ED27E7C10508}" type="datetimeFigureOut">
              <a:rPr lang="en-US" smtClean="0"/>
              <a:pPr/>
              <a:t>8/25/2017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155E81-4734-402E-BE99-ED27E7C10508}" type="datetimeFigureOut">
              <a:rPr lang="en-US" smtClean="0"/>
              <a:pPr/>
              <a:t>8/25/2017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55E81-4734-402E-BE99-ED27E7C10508}" type="datetimeFigureOut">
              <a:rPr lang="en-US" smtClean="0"/>
              <a:pPr/>
              <a:t>8/25/2017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155E81-4734-402E-BE99-ED27E7C10508}" type="datetimeFigureOut">
              <a:rPr lang="en-US" smtClean="0"/>
              <a:pPr/>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155E81-4734-402E-BE99-ED27E7C10508}" type="datetimeFigureOut">
              <a:rPr lang="en-US" smtClean="0"/>
              <a:pPr/>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96984-C57C-459E-9BEE-E41E8ABD31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55E81-4734-402E-BE99-ED27E7C10508}" type="datetimeFigureOut">
              <a:rPr lang="en-US" smtClean="0"/>
              <a:pPr/>
              <a:t>8/25/2017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96984-C57C-459E-9BEE-E41E8ABD31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9.jpe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8.jpe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e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www.wi.nrcs.usda.gov/" TargetMode="External"/><Relationship Id="rId4" Type="http://schemas.openxmlformats.org/officeDocument/2006/relationships/hyperlink" Target="http://www.wi.nrcs.usda.gov/technical/technotes.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www.wi.nrcs.usda.gov/" TargetMode="Externa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5" name="Title 4"/>
          <p:cNvSpPr>
            <a:spLocks noGrp="1"/>
          </p:cNvSpPr>
          <p:nvPr>
            <p:ph type="ctrTitle"/>
          </p:nvPr>
        </p:nvSpPr>
        <p:spPr>
          <a:xfrm>
            <a:off x="3962400" y="1676400"/>
            <a:ext cx="5181600" cy="1698625"/>
          </a:xfrm>
        </p:spPr>
        <p:txBody>
          <a:bodyPr>
            <a:normAutofit/>
          </a:bodyPr>
          <a:lstStyle/>
          <a:p>
            <a:r>
              <a:rPr lang="en-US" dirty="0" smtClean="0">
                <a:effectLst>
                  <a:outerShdw blurRad="38100" dist="38100" dir="2700000" algn="tl">
                    <a:srgbClr val="000000">
                      <a:alpha val="43137"/>
                    </a:srgbClr>
                  </a:outerShdw>
                </a:effectLst>
                <a:latin typeface="Berlin Sans FB" pitchFamily="34" charset="0"/>
              </a:rPr>
              <a:t>USDA NRCS Pollinators</a:t>
            </a:r>
            <a:endParaRPr lang="en-US" dirty="0">
              <a:effectLst>
                <a:outerShdw blurRad="38100" dist="38100" dir="2700000" algn="tl">
                  <a:srgbClr val="000000">
                    <a:alpha val="43137"/>
                  </a:srgbClr>
                </a:outerShdw>
              </a:effectLst>
              <a:latin typeface="Berlin Sans FB" pitchFamily="34" charset="0"/>
            </a:endParaRPr>
          </a:p>
        </p:txBody>
      </p:sp>
      <p:sp>
        <p:nvSpPr>
          <p:cNvPr id="6" name="Subtitle 5"/>
          <p:cNvSpPr>
            <a:spLocks noGrp="1"/>
          </p:cNvSpPr>
          <p:nvPr>
            <p:ph type="subTitle" idx="1"/>
          </p:nvPr>
        </p:nvSpPr>
        <p:spPr>
          <a:xfrm>
            <a:off x="3962400" y="3733800"/>
            <a:ext cx="5181600" cy="1752600"/>
          </a:xfrm>
        </p:spPr>
        <p:txBody>
          <a:bodyPr>
            <a:normAutofit/>
          </a:bodyPr>
          <a:lstStyle/>
          <a:p>
            <a:r>
              <a:rPr lang="en-US" dirty="0" smtClean="0">
                <a:solidFill>
                  <a:schemeClr val="tx1"/>
                </a:solidFill>
                <a:latin typeface="Berlin Sans FB" pitchFamily="34" charset="0"/>
                <a:ea typeface="Arial Unicode MS" pitchFamily="34" charset="-128"/>
                <a:cs typeface="Arial Unicode MS" pitchFamily="34" charset="-128"/>
              </a:rPr>
              <a:t>PEGGY WINTER</a:t>
            </a:r>
            <a:endParaRPr lang="en-US" dirty="0" smtClean="0">
              <a:solidFill>
                <a:schemeClr val="tx1"/>
              </a:solidFill>
              <a:latin typeface="Berlin Sans FB" pitchFamily="34" charset="0"/>
              <a:ea typeface="Arial Unicode MS" pitchFamily="34" charset="-128"/>
              <a:cs typeface="Arial Unicode MS" pitchFamily="34" charset="-128"/>
            </a:endParaRPr>
          </a:p>
          <a:p>
            <a:r>
              <a:rPr lang="en-US" dirty="0" smtClean="0">
                <a:solidFill>
                  <a:schemeClr val="tx1"/>
                </a:solidFill>
                <a:latin typeface="Berlin Sans FB" pitchFamily="34" charset="0"/>
                <a:ea typeface="Arial Unicode MS" pitchFamily="34" charset="-128"/>
                <a:cs typeface="Arial Unicode MS" pitchFamily="34" charset="-128"/>
              </a:rPr>
              <a:t>USDA-NRCS</a:t>
            </a:r>
          </a:p>
        </p:txBody>
      </p:sp>
      <p:pic>
        <p:nvPicPr>
          <p:cNvPr id="9" name="Picture 8" descr="Cup Plant.JPG"/>
          <p:cNvPicPr>
            <a:picLocks noChangeAspect="1"/>
          </p:cNvPicPr>
          <p:nvPr/>
        </p:nvPicPr>
        <p:blipFill>
          <a:blip r:embed="rId4" cstate="screen"/>
          <a:srcRect/>
          <a:stretch>
            <a:fillRect/>
          </a:stretch>
        </p:blipFill>
        <p:spPr>
          <a:xfrm>
            <a:off x="1929829" y="1371600"/>
            <a:ext cx="2184971" cy="4419600"/>
          </a:xfrm>
          <a:prstGeom prst="rect">
            <a:avLst/>
          </a:prstGeom>
          <a:ln w="12700">
            <a:solidFill>
              <a:schemeClr val="tx1"/>
            </a:solidFill>
          </a:ln>
          <a:effectLst>
            <a:outerShdw blurRad="292100" dist="139700" dir="2700000" algn="tl" rotWithShape="0">
              <a:srgbClr val="333333">
                <a:alpha val="65000"/>
              </a:srgbClr>
            </a:outerShdw>
          </a:effectLst>
        </p:spPr>
      </p:pic>
      <p:pic>
        <p:nvPicPr>
          <p:cNvPr id="11" name="Picture 10" descr="New England Aster.JPG"/>
          <p:cNvPicPr>
            <a:picLocks noChangeAspect="1"/>
          </p:cNvPicPr>
          <p:nvPr/>
        </p:nvPicPr>
        <p:blipFill>
          <a:blip r:embed="rId5" cstate="screen"/>
          <a:srcRect/>
          <a:stretch>
            <a:fillRect/>
          </a:stretch>
        </p:blipFill>
        <p:spPr>
          <a:xfrm>
            <a:off x="381000" y="1371600"/>
            <a:ext cx="1866899" cy="2819400"/>
          </a:xfrm>
          <a:prstGeom prst="rect">
            <a:avLst/>
          </a:prstGeom>
          <a:ln w="12700">
            <a:solidFill>
              <a:schemeClr val="tx1"/>
            </a:solidFill>
          </a:ln>
          <a:effectLst>
            <a:outerShdw blurRad="292100" dist="139700" dir="2700000" algn="tl" rotWithShape="0">
              <a:srgbClr val="333333">
                <a:alpha val="65000"/>
              </a:srgbClr>
            </a:outerShdw>
          </a:effectLst>
        </p:spPr>
      </p:pic>
      <p:pic>
        <p:nvPicPr>
          <p:cNvPr id="10" name="Picture 9" descr="Purple Cone Flower.JPG"/>
          <p:cNvPicPr>
            <a:picLocks noChangeAspect="1"/>
          </p:cNvPicPr>
          <p:nvPr/>
        </p:nvPicPr>
        <p:blipFill>
          <a:blip r:embed="rId6" cstate="screen"/>
          <a:srcRect/>
          <a:stretch>
            <a:fillRect/>
          </a:stretch>
        </p:blipFill>
        <p:spPr>
          <a:xfrm>
            <a:off x="381000" y="3619500"/>
            <a:ext cx="3733800" cy="2324100"/>
          </a:xfrm>
          <a:prstGeom prst="rect">
            <a:avLst/>
          </a:prstGeom>
          <a:ln w="12700">
            <a:solidFill>
              <a:schemeClr val="tx1"/>
            </a:solidFill>
          </a:ln>
          <a:effectLst>
            <a:outerShdw blurRad="292100" dist="139700" dir="2700000" algn="tl" rotWithShape="0">
              <a:srgbClr val="333333">
                <a:alpha val="65000"/>
              </a:srgbClr>
            </a:outerShdw>
          </a:effectLst>
        </p:spPr>
      </p:pic>
      <p:cxnSp>
        <p:nvCxnSpPr>
          <p:cNvPr id="13" name="Straight Connector 12"/>
          <p:cNvCxnSpPr/>
          <p:nvPr/>
        </p:nvCxnSpPr>
        <p:spPr>
          <a:xfrm>
            <a:off x="4572000" y="3581400"/>
            <a:ext cx="41910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pic>
        <p:nvPicPr>
          <p:cNvPr id="26625" name="Picture 2" descr="p2001245eg117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5425" y="2352675"/>
            <a:ext cx="7024688"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8707" name="Text Box 3"/>
          <p:cNvSpPr txBox="1">
            <a:spLocks noChangeArrowheads="1"/>
          </p:cNvSpPr>
          <p:nvPr/>
        </p:nvSpPr>
        <p:spPr bwMode="auto">
          <a:xfrm>
            <a:off x="225425" y="1467585"/>
            <a:ext cx="83089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600" b="1" dirty="0">
                <a:latin typeface="Arial" pitchFamily="34" charset="0"/>
              </a:rPr>
              <a:t>Honey bee colony rental rates for selected California crops, 1995–2005.</a:t>
            </a:r>
          </a:p>
          <a:p>
            <a:endParaRPr lang="en-US" altLang="en-US" sz="1600" b="1" dirty="0">
              <a:latin typeface="Arial" pitchFamily="34" charset="0"/>
            </a:endParaRPr>
          </a:p>
          <a:p>
            <a:r>
              <a:rPr lang="en-US" altLang="en-US" sz="1600" dirty="0">
                <a:latin typeface="Arial" pitchFamily="34" charset="0"/>
              </a:rPr>
              <a:t>Plus almonds, 2006-2008</a:t>
            </a:r>
          </a:p>
        </p:txBody>
      </p:sp>
      <p:sp>
        <p:nvSpPr>
          <p:cNvPr id="968708" name="Text Box 4"/>
          <p:cNvSpPr txBox="1">
            <a:spLocks noChangeArrowheads="1"/>
          </p:cNvSpPr>
          <p:nvPr/>
        </p:nvSpPr>
        <p:spPr bwMode="auto">
          <a:xfrm>
            <a:off x="304800" y="1006475"/>
            <a:ext cx="5434013"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dirty="0">
                <a:latin typeface="Berlin Sans FB" panose="020E0602020502020306" pitchFamily="34" charset="0"/>
                <a:ea typeface="ＭＳ Ｐゴシック" charset="0"/>
              </a:rPr>
              <a:t>Honey Bees in Decline </a:t>
            </a:r>
          </a:p>
        </p:txBody>
      </p:sp>
      <p:sp>
        <p:nvSpPr>
          <p:cNvPr id="968709" name="Line 5"/>
          <p:cNvSpPr>
            <a:spLocks noChangeShapeType="1"/>
          </p:cNvSpPr>
          <p:nvPr/>
        </p:nvSpPr>
        <p:spPr bwMode="auto">
          <a:xfrm flipV="1">
            <a:off x="6970713" y="1544638"/>
            <a:ext cx="573087" cy="1125537"/>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latin typeface="Times New Roman" charset="0"/>
              <a:ea typeface="ＭＳ Ｐゴシック" charset="0"/>
            </a:endParaRPr>
          </a:p>
        </p:txBody>
      </p:sp>
      <p:sp>
        <p:nvSpPr>
          <p:cNvPr id="968710" name="Line 6"/>
          <p:cNvSpPr>
            <a:spLocks noChangeShapeType="1"/>
          </p:cNvSpPr>
          <p:nvPr/>
        </p:nvSpPr>
        <p:spPr bwMode="auto">
          <a:xfrm flipV="1">
            <a:off x="7540625" y="762000"/>
            <a:ext cx="560388" cy="771525"/>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latin typeface="Times New Roman" charset="0"/>
              <a:ea typeface="ＭＳ Ｐゴシック" charset="0"/>
            </a:endParaRPr>
          </a:p>
        </p:txBody>
      </p:sp>
      <p:sp>
        <p:nvSpPr>
          <p:cNvPr id="968711" name="Rectangle 7"/>
          <p:cNvSpPr>
            <a:spLocks noChangeArrowheads="1"/>
          </p:cNvSpPr>
          <p:nvPr/>
        </p:nvSpPr>
        <p:spPr bwMode="auto">
          <a:xfrm>
            <a:off x="7496175" y="1511300"/>
            <a:ext cx="93663" cy="88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latin typeface="Times New Roman" charset="0"/>
              <a:ea typeface="ＭＳ Ｐゴシック" charset="0"/>
            </a:endParaRPr>
          </a:p>
        </p:txBody>
      </p:sp>
      <p:sp>
        <p:nvSpPr>
          <p:cNvPr id="968712" name="Text Box 8"/>
          <p:cNvSpPr txBox="1">
            <a:spLocks noChangeArrowheads="1"/>
          </p:cNvSpPr>
          <p:nvPr/>
        </p:nvSpPr>
        <p:spPr bwMode="auto">
          <a:xfrm>
            <a:off x="7569200" y="1433513"/>
            <a:ext cx="466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000">
                <a:latin typeface="Arial" charset="0"/>
                <a:ea typeface="ＭＳ Ｐゴシック" charset="0"/>
              </a:rPr>
              <a:t>2006</a:t>
            </a:r>
          </a:p>
        </p:txBody>
      </p:sp>
      <p:sp>
        <p:nvSpPr>
          <p:cNvPr id="968713" name="Line 9"/>
          <p:cNvSpPr>
            <a:spLocks noChangeShapeType="1"/>
          </p:cNvSpPr>
          <p:nvPr/>
        </p:nvSpPr>
        <p:spPr bwMode="auto">
          <a:xfrm flipV="1">
            <a:off x="8096250" y="0"/>
            <a:ext cx="238125" cy="747713"/>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latin typeface="Times New Roman" charset="0"/>
              <a:ea typeface="ＭＳ Ｐゴシック" charset="0"/>
            </a:endParaRPr>
          </a:p>
        </p:txBody>
      </p:sp>
      <p:sp>
        <p:nvSpPr>
          <p:cNvPr id="968714" name="Rectangle 10"/>
          <p:cNvSpPr>
            <a:spLocks noChangeArrowheads="1"/>
          </p:cNvSpPr>
          <p:nvPr/>
        </p:nvSpPr>
        <p:spPr bwMode="auto">
          <a:xfrm>
            <a:off x="7745413" y="1160463"/>
            <a:ext cx="93662" cy="88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latin typeface="Times New Roman" charset="0"/>
              <a:ea typeface="ＭＳ Ｐゴシック" charset="0"/>
            </a:endParaRPr>
          </a:p>
        </p:txBody>
      </p:sp>
      <p:sp>
        <p:nvSpPr>
          <p:cNvPr id="968715" name="Text Box 11"/>
          <p:cNvSpPr txBox="1">
            <a:spLocks noChangeArrowheads="1"/>
          </p:cNvSpPr>
          <p:nvPr/>
        </p:nvSpPr>
        <p:spPr bwMode="auto">
          <a:xfrm>
            <a:off x="7877175" y="1127125"/>
            <a:ext cx="722313"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1000" dirty="0">
                <a:latin typeface="Arial" charset="0"/>
                <a:ea typeface="ＭＳ Ｐゴシック" charset="0"/>
              </a:rPr>
              <a:t>2007</a:t>
            </a:r>
          </a:p>
        </p:txBody>
      </p:sp>
      <p:sp>
        <p:nvSpPr>
          <p:cNvPr id="968716" name="Text Box 12"/>
          <p:cNvSpPr txBox="1">
            <a:spLocks noChangeArrowheads="1"/>
          </p:cNvSpPr>
          <p:nvPr/>
        </p:nvSpPr>
        <p:spPr bwMode="auto">
          <a:xfrm rot="10800000" flipV="1">
            <a:off x="8509000" y="738188"/>
            <a:ext cx="541338"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1000" dirty="0">
                <a:latin typeface="Arial" charset="0"/>
                <a:ea typeface="ＭＳ Ｐゴシック" charset="0"/>
              </a:rPr>
              <a:t>2008</a:t>
            </a:r>
          </a:p>
        </p:txBody>
      </p:sp>
      <p:sp>
        <p:nvSpPr>
          <p:cNvPr id="968717" name="Line 13"/>
          <p:cNvSpPr>
            <a:spLocks noChangeShapeType="1"/>
          </p:cNvSpPr>
          <p:nvPr/>
        </p:nvSpPr>
        <p:spPr bwMode="auto">
          <a:xfrm flipH="1" flipV="1">
            <a:off x="8189913" y="581025"/>
            <a:ext cx="392112" cy="2349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latin typeface="Times New Roman" charset="0"/>
              <a:ea typeface="ＭＳ Ｐゴシック" charset="0"/>
            </a:endParaRPr>
          </a:p>
        </p:txBody>
      </p:sp>
    </p:spTree>
    <p:extLst>
      <p:ext uri="{BB962C8B-B14F-4D97-AF65-F5344CB8AC3E}">
        <p14:creationId xmlns:p14="http://schemas.microsoft.com/office/powerpoint/2010/main" val="19466152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28677" name="Text Box 6"/>
          <p:cNvSpPr txBox="1">
            <a:spLocks noChangeArrowheads="1"/>
          </p:cNvSpPr>
          <p:nvPr/>
        </p:nvSpPr>
        <p:spPr bwMode="auto">
          <a:xfrm>
            <a:off x="8020050" y="6646863"/>
            <a:ext cx="1100138" cy="198437"/>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800">
                <a:latin typeface="Arial" pitchFamily="34" charset="0"/>
                <a:cs typeface="Arial" pitchFamily="34" charset="0"/>
              </a:rPr>
              <a:t>© Derrick Ditchburn</a:t>
            </a:r>
            <a:endParaRPr lang="en-US" altLang="en-US" sz="800">
              <a:latin typeface="Arial" pitchFamily="34" charset="0"/>
            </a:endParaRPr>
          </a:p>
        </p:txBody>
      </p:sp>
      <p:sp>
        <p:nvSpPr>
          <p:cNvPr id="28678" name="Text Box 7"/>
          <p:cNvSpPr txBox="1">
            <a:spLocks noChangeArrowheads="1"/>
          </p:cNvSpPr>
          <p:nvPr/>
        </p:nvSpPr>
        <p:spPr bwMode="auto">
          <a:xfrm>
            <a:off x="4676775" y="6632575"/>
            <a:ext cx="1328738" cy="220663"/>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en-US" altLang="en-US" sz="800">
                <a:latin typeface="Arial" pitchFamily="34" charset="0"/>
              </a:rPr>
              <a:t>© Johanna James-Heinz</a:t>
            </a:r>
          </a:p>
        </p:txBody>
      </p:sp>
      <p:sp>
        <p:nvSpPr>
          <p:cNvPr id="28679" name="Text Box 8"/>
          <p:cNvSpPr txBox="1">
            <a:spLocks noChangeArrowheads="1"/>
          </p:cNvSpPr>
          <p:nvPr/>
        </p:nvSpPr>
        <p:spPr bwMode="auto">
          <a:xfrm>
            <a:off x="5108575" y="3543300"/>
            <a:ext cx="898525" cy="209550"/>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800">
                <a:latin typeface="Arial" pitchFamily="34" charset="0"/>
              </a:rPr>
              <a:t>© Jodi DeLong</a:t>
            </a:r>
            <a:endParaRPr lang="en-US" altLang="en-US" sz="800"/>
          </a:p>
        </p:txBody>
      </p:sp>
      <p:sp>
        <p:nvSpPr>
          <p:cNvPr id="28680" name="Rectangle 9"/>
          <p:cNvSpPr>
            <a:spLocks noRot="1" noChangeArrowheads="1"/>
          </p:cNvSpPr>
          <p:nvPr/>
        </p:nvSpPr>
        <p:spPr bwMode="auto">
          <a:xfrm>
            <a:off x="179388" y="685800"/>
            <a:ext cx="2841625"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dirty="0">
                <a:latin typeface="Berlin Sans FB" panose="020E0602020502020306" pitchFamily="34" charset="0"/>
              </a:rPr>
              <a:t>Honey Bee Declines Are Only Part of the Story </a:t>
            </a:r>
          </a:p>
          <a:p>
            <a:pPr eaLnBrk="1" hangingPunct="1"/>
            <a:endParaRPr lang="en-US" altLang="en-US" sz="1800" dirty="0">
              <a:latin typeface="Arial" pitchFamily="34" charset="0"/>
            </a:endParaRPr>
          </a:p>
          <a:p>
            <a:pPr marL="285750" indent="-285750" eaLnBrk="1" hangingPunct="1">
              <a:buFont typeface="Arial" panose="020B0604020202020204" pitchFamily="34" charset="0"/>
              <a:buChar char="•"/>
            </a:pPr>
            <a:r>
              <a:rPr lang="en-US" altLang="en-US" sz="1800" dirty="0">
                <a:latin typeface="Arial" pitchFamily="34" charset="0"/>
              </a:rPr>
              <a:t>Native Bees Also</a:t>
            </a:r>
            <a:br>
              <a:rPr lang="en-US" altLang="en-US" sz="1800" dirty="0">
                <a:latin typeface="Arial" pitchFamily="34" charset="0"/>
              </a:rPr>
            </a:br>
            <a:r>
              <a:rPr lang="en-US" altLang="en-US" sz="1800" dirty="0">
                <a:latin typeface="Arial" pitchFamily="34" charset="0"/>
              </a:rPr>
              <a:t>in Decline </a:t>
            </a:r>
            <a:endParaRPr lang="en-US" altLang="en-US" sz="1800" dirty="0" smtClean="0">
              <a:latin typeface="Arial" pitchFamily="34" charset="0"/>
            </a:endParaRPr>
          </a:p>
          <a:p>
            <a:pPr marL="285750" indent="-285750" eaLnBrk="1" hangingPunct="1">
              <a:buFont typeface="Arial" panose="020B0604020202020204" pitchFamily="34" charset="0"/>
              <a:buChar char="•"/>
            </a:pPr>
            <a:endParaRPr lang="en-US" altLang="en-US" sz="1800" dirty="0">
              <a:latin typeface="Arial" pitchFamily="34" charset="0"/>
            </a:endParaRPr>
          </a:p>
          <a:p>
            <a:pPr marL="285750" indent="-285750" eaLnBrk="1" hangingPunct="1">
              <a:buFont typeface="Arial" panose="020B0604020202020204" pitchFamily="34" charset="0"/>
              <a:buChar char="•"/>
            </a:pPr>
            <a:r>
              <a:rPr lang="en-US" altLang="en-US" sz="1800" dirty="0" smtClean="0">
                <a:latin typeface="Arial" pitchFamily="34" charset="0"/>
              </a:rPr>
              <a:t>Imperiled </a:t>
            </a:r>
            <a:r>
              <a:rPr lang="en-US" altLang="en-US" sz="1800" dirty="0">
                <a:latin typeface="Arial" pitchFamily="34" charset="0"/>
              </a:rPr>
              <a:t>bumble bees</a:t>
            </a:r>
          </a:p>
          <a:p>
            <a:pPr marL="285750" indent="-285750" eaLnBrk="1" hangingPunct="1">
              <a:buFont typeface="Arial" panose="020B0604020202020204" pitchFamily="34" charset="0"/>
              <a:buChar char="•"/>
            </a:pPr>
            <a:endParaRPr lang="en-US" altLang="en-US" sz="1800" dirty="0">
              <a:latin typeface="Arial" pitchFamily="34" charset="0"/>
            </a:endParaRPr>
          </a:p>
          <a:p>
            <a:pPr marL="285750" indent="-285750" eaLnBrk="1" hangingPunct="1">
              <a:buFont typeface="Arial" panose="020B0604020202020204" pitchFamily="34" charset="0"/>
              <a:buChar char="•"/>
            </a:pPr>
            <a:r>
              <a:rPr lang="en-US" altLang="en-US" sz="1800" dirty="0">
                <a:latin typeface="Arial" pitchFamily="34" charset="0"/>
              </a:rPr>
              <a:t>Some teetering on the brink of extinction</a:t>
            </a:r>
          </a:p>
          <a:p>
            <a:pPr marL="285750" indent="-285750" eaLnBrk="1" hangingPunct="1">
              <a:buFont typeface="Arial" panose="020B0604020202020204" pitchFamily="34" charset="0"/>
              <a:buChar char="•"/>
            </a:pPr>
            <a:endParaRPr lang="en-US" altLang="en-US" sz="1800" dirty="0">
              <a:latin typeface="Arial" pitchFamily="34" charset="0"/>
            </a:endParaRPr>
          </a:p>
          <a:p>
            <a:pPr marL="285750" indent="-285750" eaLnBrk="1" hangingPunct="1">
              <a:buFont typeface="Arial" panose="020B0604020202020204" pitchFamily="34" charset="0"/>
              <a:buChar char="•"/>
            </a:pPr>
            <a:r>
              <a:rPr lang="en-US" altLang="en-US" sz="1800" dirty="0">
                <a:latin typeface="Arial" pitchFamily="34" charset="0"/>
              </a:rPr>
              <a:t>Disease spread by commercial bumble bees</a:t>
            </a:r>
          </a:p>
        </p:txBody>
      </p:sp>
      <p:sp>
        <p:nvSpPr>
          <p:cNvPr id="28681" name="Text Box 10"/>
          <p:cNvSpPr txBox="1">
            <a:spLocks noChangeArrowheads="1"/>
          </p:cNvSpPr>
          <p:nvPr/>
        </p:nvSpPr>
        <p:spPr bwMode="auto">
          <a:xfrm>
            <a:off x="8061325" y="3546475"/>
            <a:ext cx="1050925" cy="209550"/>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800">
                <a:latin typeface="Arial" pitchFamily="34" charset="0"/>
                <a:cs typeface="Arial" pitchFamily="34" charset="0"/>
              </a:rPr>
              <a:t>© Peter Schroeder</a:t>
            </a:r>
            <a:endParaRPr lang="en-US" altLang="en-US" sz="800">
              <a:latin typeface="Arial" pitchFamily="34" charset="0"/>
            </a:endParaRPr>
          </a:p>
        </p:txBody>
      </p:sp>
      <p:grpSp>
        <p:nvGrpSpPr>
          <p:cNvPr id="2" name="Group 1"/>
          <p:cNvGrpSpPr/>
          <p:nvPr/>
        </p:nvGrpSpPr>
        <p:grpSpPr>
          <a:xfrm>
            <a:off x="3259137" y="998770"/>
            <a:ext cx="5818187" cy="5867400"/>
            <a:chOff x="3021013" y="520700"/>
            <a:chExt cx="6122987" cy="6337300"/>
          </a:xfrm>
        </p:grpSpPr>
        <p:pic>
          <p:nvPicPr>
            <p:cNvPr id="28673" name="Picture 2" descr="Bombus occidentalis - Victoria, BC July 2005 - Derrick Ditchbur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4088" y="3725863"/>
              <a:ext cx="310991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3" descr="Bombus_affini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30538" y="3757613"/>
              <a:ext cx="30099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terricola_Jodi_DeLo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21013" y="520700"/>
              <a:ext cx="303053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Franklins Bumble bee by Pete Schroede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42025" y="522288"/>
              <a:ext cx="3101975"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2"/>
            <p:cNvSpPr txBox="1">
              <a:spLocks noChangeArrowheads="1"/>
            </p:cNvSpPr>
            <p:nvPr/>
          </p:nvSpPr>
          <p:spPr bwMode="auto">
            <a:xfrm>
              <a:off x="3098800" y="560388"/>
              <a:ext cx="1701800" cy="304800"/>
            </a:xfrm>
            <a:prstGeom prst="rect">
              <a:avLst/>
            </a:prstGeom>
            <a:solidFill>
              <a:srgbClr val="FFFFD2">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b="1">
                  <a:latin typeface="Arial" pitchFamily="34" charset="0"/>
                  <a:cs typeface="Arial" pitchFamily="34" charset="0"/>
                </a:rPr>
                <a:t>Yellow-banded</a:t>
              </a:r>
              <a:endParaRPr lang="en-US" altLang="en-US" sz="1400" b="1">
                <a:latin typeface="Arial" pitchFamily="34" charset="0"/>
              </a:endParaRPr>
            </a:p>
          </p:txBody>
        </p:sp>
        <p:sp>
          <p:nvSpPr>
            <p:cNvPr id="28683" name="Text Box 13"/>
            <p:cNvSpPr txBox="1">
              <a:spLocks noChangeArrowheads="1"/>
            </p:cNvSpPr>
            <p:nvPr/>
          </p:nvSpPr>
          <p:spPr bwMode="auto">
            <a:xfrm>
              <a:off x="6108700" y="560388"/>
              <a:ext cx="1262063" cy="307975"/>
            </a:xfrm>
            <a:prstGeom prst="rect">
              <a:avLst/>
            </a:prstGeom>
            <a:solidFill>
              <a:srgbClr val="FFFFD2">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b="1">
                  <a:latin typeface="Arial" pitchFamily="34" charset="0"/>
                  <a:cs typeface="Arial" pitchFamily="34" charset="0"/>
                </a:rPr>
                <a:t>Franklin’</a:t>
              </a:r>
              <a:r>
                <a:rPr lang="en-US" altLang="ja-JP" sz="1400" b="1">
                  <a:latin typeface="Arial" pitchFamily="34" charset="0"/>
                  <a:cs typeface="Arial" pitchFamily="34" charset="0"/>
                </a:rPr>
                <a:t>s</a:t>
              </a:r>
              <a:endParaRPr lang="en-US" altLang="en-US" sz="1400" b="1">
                <a:latin typeface="Arial" pitchFamily="34" charset="0"/>
              </a:endParaRPr>
            </a:p>
          </p:txBody>
        </p:sp>
        <p:sp>
          <p:nvSpPr>
            <p:cNvPr id="28684" name="Text Box 14"/>
            <p:cNvSpPr txBox="1">
              <a:spLocks noChangeArrowheads="1"/>
            </p:cNvSpPr>
            <p:nvPr/>
          </p:nvSpPr>
          <p:spPr bwMode="auto">
            <a:xfrm>
              <a:off x="3090863" y="3814763"/>
              <a:ext cx="1458912" cy="304800"/>
            </a:xfrm>
            <a:prstGeom prst="rect">
              <a:avLst/>
            </a:prstGeom>
            <a:solidFill>
              <a:srgbClr val="FFFFD2">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b="1">
                  <a:latin typeface="Arial" pitchFamily="34" charset="0"/>
                  <a:cs typeface="Arial" pitchFamily="34" charset="0"/>
                </a:rPr>
                <a:t>Rusty patched</a:t>
              </a:r>
              <a:endParaRPr lang="en-US" altLang="en-US" sz="1400" b="1">
                <a:latin typeface="Arial" pitchFamily="34" charset="0"/>
              </a:endParaRPr>
            </a:p>
          </p:txBody>
        </p:sp>
        <p:sp>
          <p:nvSpPr>
            <p:cNvPr id="28685" name="Text Box 15"/>
            <p:cNvSpPr txBox="1">
              <a:spLocks noChangeArrowheads="1"/>
            </p:cNvSpPr>
            <p:nvPr/>
          </p:nvSpPr>
          <p:spPr bwMode="auto">
            <a:xfrm>
              <a:off x="6084888" y="3813175"/>
              <a:ext cx="1016000" cy="304800"/>
            </a:xfrm>
            <a:prstGeom prst="rect">
              <a:avLst/>
            </a:prstGeom>
            <a:solidFill>
              <a:srgbClr val="FFFFD2">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b="1">
                  <a:latin typeface="Arial" pitchFamily="34" charset="0"/>
                  <a:cs typeface="Arial" pitchFamily="34" charset="0"/>
                </a:rPr>
                <a:t>Western</a:t>
              </a:r>
              <a:endParaRPr lang="en-US" altLang="en-US" sz="1400" b="1">
                <a:latin typeface="Arial" pitchFamily="34" charset="0"/>
              </a:endParaRPr>
            </a:p>
          </p:txBody>
        </p:sp>
      </p:grpSp>
      <p:sp>
        <p:nvSpPr>
          <p:cNvPr id="28687" name="TextBox 15"/>
          <p:cNvSpPr txBox="1">
            <a:spLocks noChangeArrowheads="1"/>
          </p:cNvSpPr>
          <p:nvPr/>
        </p:nvSpPr>
        <p:spPr bwMode="auto">
          <a:xfrm>
            <a:off x="164863" y="5291931"/>
            <a:ext cx="293846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900" dirty="0">
                <a:latin typeface="+mn-lt"/>
                <a:cs typeface="Arial" pitchFamily="34" charset="0"/>
              </a:rPr>
              <a:t>Evans, E.,R. Thorp, S. Jepsen, and S. Hoffman Black, 2009.  Status Review of Three Formerly Common Species of Bumble Bee in the Subgenus </a:t>
            </a:r>
            <a:r>
              <a:rPr lang="en-US" altLang="en-US" sz="900" i="1" dirty="0" err="1">
                <a:latin typeface="+mn-lt"/>
                <a:cs typeface="Arial" pitchFamily="34" charset="0"/>
              </a:rPr>
              <a:t>Bombus</a:t>
            </a:r>
            <a:r>
              <a:rPr lang="en-US" altLang="en-US" sz="900" i="1" dirty="0">
                <a:latin typeface="+mn-lt"/>
                <a:cs typeface="Arial" pitchFamily="34" charset="0"/>
              </a:rPr>
              <a:t>. </a:t>
            </a:r>
            <a:r>
              <a:rPr lang="en-US" altLang="en-US" sz="900" dirty="0">
                <a:latin typeface="+mn-lt"/>
                <a:cs typeface="Arial" pitchFamily="34" charset="0"/>
              </a:rPr>
              <a:t> Xerces Society.</a:t>
            </a:r>
          </a:p>
        </p:txBody>
      </p:sp>
      <p:sp>
        <p:nvSpPr>
          <p:cNvPr id="18" name="TextBox 17"/>
          <p:cNvSpPr txBox="1"/>
          <p:nvPr/>
        </p:nvSpPr>
        <p:spPr>
          <a:xfrm>
            <a:off x="164141" y="5774883"/>
            <a:ext cx="2957513" cy="369332"/>
          </a:xfrm>
          <a:prstGeom prst="rect">
            <a:avLst/>
          </a:prstGeom>
          <a:noFill/>
        </p:spPr>
        <p:txBody>
          <a:bodyPr>
            <a:spAutoFit/>
          </a:bodyPr>
          <a:lstStyle/>
          <a:p>
            <a:pPr eaLnBrk="0" hangingPunct="0">
              <a:defRPr/>
            </a:pPr>
            <a:r>
              <a:rPr lang="en-US" sz="900" dirty="0">
                <a:latin typeface="+mn-lt"/>
                <a:ea typeface="+mn-ea"/>
              </a:rPr>
              <a:t>Cameron et al. 2011. Patterns of widespread decline in North American bumble bees.  PNAS</a:t>
            </a:r>
          </a:p>
        </p:txBody>
      </p:sp>
    </p:spTree>
    <p:extLst>
      <p:ext uri="{BB962C8B-B14F-4D97-AF65-F5344CB8AC3E}">
        <p14:creationId xmlns:p14="http://schemas.microsoft.com/office/powerpoint/2010/main" val="1566879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285973"/>
            <a:ext cx="9144000" cy="554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113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295156"/>
            <a:ext cx="9144000" cy="555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508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5" name="Rectangle 4"/>
          <p:cNvSpPr/>
          <p:nvPr/>
        </p:nvSpPr>
        <p:spPr>
          <a:xfrm>
            <a:off x="319086" y="969543"/>
            <a:ext cx="2919389" cy="523220"/>
          </a:xfrm>
          <a:prstGeom prst="rect">
            <a:avLst/>
          </a:prstGeom>
        </p:spPr>
        <p:txBody>
          <a:bodyPr wrap="none">
            <a:spAutoFit/>
          </a:bodyPr>
          <a:lstStyle/>
          <a:p>
            <a:r>
              <a:rPr lang="en-US" sz="2800" dirty="0" smtClean="0">
                <a:latin typeface="Berlin Sans FB" panose="020E0602020502020306" pitchFamily="34" charset="0"/>
              </a:rPr>
              <a:t>Roles of pollinator</a:t>
            </a:r>
            <a:r>
              <a:rPr lang="en-US" sz="2800" dirty="0">
                <a:latin typeface="Berlin Sans FB" panose="020E0602020502020306" pitchFamily="34" charset="0"/>
              </a:rPr>
              <a:t>:</a:t>
            </a:r>
          </a:p>
        </p:txBody>
      </p:sp>
      <p:pic>
        <p:nvPicPr>
          <p:cNvPr id="61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194" y="2303377"/>
            <a:ext cx="7961852" cy="38635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thumbnai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76800" y="1394890"/>
            <a:ext cx="3505200" cy="2334519"/>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3374" y="1434673"/>
            <a:ext cx="487680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Provide genetic variation in plants/crops</a:t>
            </a:r>
            <a:endParaRPr lang="en-US" dirty="0"/>
          </a:p>
        </p:txBody>
      </p:sp>
      <p:sp>
        <p:nvSpPr>
          <p:cNvPr id="9" name="TextBox 8"/>
          <p:cNvSpPr txBox="1"/>
          <p:nvPr/>
        </p:nvSpPr>
        <p:spPr>
          <a:xfrm>
            <a:off x="319086" y="1804005"/>
            <a:ext cx="487680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Disease, Pest, Adaptation </a:t>
            </a:r>
            <a:endParaRPr lang="en-US" dirty="0"/>
          </a:p>
        </p:txBody>
      </p:sp>
      <p:sp>
        <p:nvSpPr>
          <p:cNvPr id="10" name="TextBox 9"/>
          <p:cNvSpPr txBox="1"/>
          <p:nvPr/>
        </p:nvSpPr>
        <p:spPr>
          <a:xfrm>
            <a:off x="919670" y="4724400"/>
            <a:ext cx="6438899" cy="1323439"/>
          </a:xfrm>
          <a:prstGeom prst="rect">
            <a:avLst/>
          </a:prstGeom>
          <a:noFill/>
        </p:spPr>
        <p:txBody>
          <a:bodyPr wrap="squar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happen if pollinators are taken out of  this picture?</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42850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pic>
        <p:nvPicPr>
          <p:cNvPr id="9768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0400" y="1865136"/>
            <a:ext cx="5357812" cy="370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76899" name="Text Box 3"/>
          <p:cNvSpPr txBox="1">
            <a:spLocks noChangeArrowheads="1"/>
          </p:cNvSpPr>
          <p:nvPr/>
        </p:nvSpPr>
        <p:spPr bwMode="auto">
          <a:xfrm>
            <a:off x="340936" y="1066800"/>
            <a:ext cx="4824412" cy="523220"/>
          </a:xfrm>
          <a:prstGeom prst="rect">
            <a:avLst/>
          </a:prstGeom>
          <a:noFill/>
          <a:ln>
            <a:noFill/>
          </a:ln>
          <a:effectLst/>
          <a:extLst/>
        </p:spPr>
        <p:txBody>
          <a:bodyPr wrap="square">
            <a:spAutoFit/>
          </a:bodyPr>
          <a:lstStyle/>
          <a:p>
            <a:pPr eaLnBrk="0" hangingPunct="0">
              <a:defRPr/>
            </a:pPr>
            <a:r>
              <a:rPr lang="en-US" sz="2800" dirty="0">
                <a:latin typeface="Berlin Sans FB" panose="020E0602020502020306" pitchFamily="34" charset="0"/>
                <a:ea typeface="ＭＳ Ｐゴシック" charset="0"/>
              </a:rPr>
              <a:t>Pollination </a:t>
            </a:r>
            <a:r>
              <a:rPr lang="en-US" sz="2800" dirty="0" smtClean="0">
                <a:latin typeface="Berlin Sans FB" panose="020E0602020502020306" pitchFamily="34" charset="0"/>
                <a:ea typeface="ＭＳ Ｐゴシック" charset="0"/>
              </a:rPr>
              <a:t>and </a:t>
            </a:r>
            <a:r>
              <a:rPr lang="en-US" sz="2800" dirty="0">
                <a:latin typeface="Berlin Sans FB" panose="020E0602020502020306" pitchFamily="34" charset="0"/>
                <a:ea typeface="ＭＳ Ｐゴシック" charset="0"/>
              </a:rPr>
              <a:t>Crop Security</a:t>
            </a:r>
          </a:p>
        </p:txBody>
      </p:sp>
      <p:sp>
        <p:nvSpPr>
          <p:cNvPr id="976900" name="Text Box 4"/>
          <p:cNvSpPr txBox="1">
            <a:spLocks noChangeArrowheads="1"/>
          </p:cNvSpPr>
          <p:nvPr/>
        </p:nvSpPr>
        <p:spPr bwMode="auto">
          <a:xfrm>
            <a:off x="6629400" y="6553200"/>
            <a:ext cx="1216025" cy="214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0" hangingPunct="0">
              <a:defRPr/>
            </a:pPr>
            <a:r>
              <a:rPr lang="en-US" sz="800" dirty="0">
                <a:latin typeface="Arial" charset="0"/>
                <a:ea typeface="ＭＳ Ｐゴシック" charset="0"/>
              </a:rPr>
              <a:t>Photo: Business Week</a:t>
            </a:r>
            <a:endParaRPr lang="en-US" sz="1800" dirty="0">
              <a:latin typeface="Garamond" charset="0"/>
              <a:ea typeface="ＭＳ Ｐゴシック" charset="0"/>
            </a:endParaRPr>
          </a:p>
        </p:txBody>
      </p:sp>
      <p:sp>
        <p:nvSpPr>
          <p:cNvPr id="976901" name="Text Box 5"/>
          <p:cNvSpPr txBox="1">
            <a:spLocks noChangeArrowheads="1"/>
          </p:cNvSpPr>
          <p:nvPr/>
        </p:nvSpPr>
        <p:spPr bwMode="auto">
          <a:xfrm>
            <a:off x="304800" y="1865137"/>
            <a:ext cx="2819400" cy="1323439"/>
          </a:xfrm>
          <a:prstGeom prst="rect">
            <a:avLst/>
          </a:prstGeom>
          <a:solidFill>
            <a:schemeClr val="bg1">
              <a:alpha val="8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000" b="1" dirty="0">
                <a:latin typeface="Arial" charset="0"/>
                <a:ea typeface="ＭＳ Ｐゴシック" charset="0"/>
              </a:rPr>
              <a:t>What does all this mean for the sustainability of crop pollination?</a:t>
            </a:r>
          </a:p>
        </p:txBody>
      </p:sp>
    </p:spTree>
    <p:extLst>
      <p:ext uri="{BB962C8B-B14F-4D97-AF65-F5344CB8AC3E}">
        <p14:creationId xmlns:p14="http://schemas.microsoft.com/office/powerpoint/2010/main" val="4027402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1107917"/>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spcBef>
                <a:spcPct val="0"/>
              </a:spcBef>
            </a:pPr>
            <a:r>
              <a:rPr lang="en-US" sz="2600" kern="0" dirty="0" smtClean="0">
                <a:solidFill>
                  <a:sysClr val="windowText" lastClr="000000"/>
                </a:solidFill>
                <a:latin typeface="Berlin Sans FB" pitchFamily="34" charset="0"/>
              </a:rPr>
              <a:t>What can you do to promote </a:t>
            </a:r>
            <a:br>
              <a:rPr lang="en-US" sz="2600" kern="0" dirty="0" smtClean="0">
                <a:solidFill>
                  <a:sysClr val="windowText" lastClr="000000"/>
                </a:solidFill>
                <a:latin typeface="Berlin Sans FB" pitchFamily="34" charset="0"/>
              </a:rPr>
            </a:br>
            <a:r>
              <a:rPr lang="en-US" sz="2600" kern="0" dirty="0" smtClean="0">
                <a:solidFill>
                  <a:sysClr val="windowText" lastClr="000000"/>
                </a:solidFill>
                <a:latin typeface="Berlin Sans FB" pitchFamily="34" charset="0"/>
              </a:rPr>
              <a:t>pollinators:</a:t>
            </a:r>
            <a:endParaRPr lang="en-US" sz="2600" kern="0" dirty="0">
              <a:solidFill>
                <a:sysClr val="windowText" lastClr="000000"/>
              </a:solidFill>
              <a:latin typeface="Berlin Sans FB" pitchFamily="34" charset="0"/>
            </a:endParaRPr>
          </a:p>
        </p:txBody>
      </p:sp>
      <p:sp>
        <p:nvSpPr>
          <p:cNvPr id="16" name="TextBox 15"/>
          <p:cNvSpPr txBox="1"/>
          <p:nvPr/>
        </p:nvSpPr>
        <p:spPr>
          <a:xfrm>
            <a:off x="454058" y="2084916"/>
            <a:ext cx="5943600" cy="369332"/>
          </a:xfrm>
          <a:prstGeom prst="rect">
            <a:avLst/>
          </a:prstGeom>
          <a:noFill/>
        </p:spPr>
        <p:txBody>
          <a:bodyPr wrap="square" rtlCol="0">
            <a:spAutoFit/>
          </a:bodyPr>
          <a:lstStyle/>
          <a:p>
            <a:r>
              <a:rPr lang="en-US" b="1" dirty="0" smtClean="0"/>
              <a:t>What do pollinators need to survive? </a:t>
            </a:r>
            <a:endParaRPr lang="en-US" b="1" dirty="0"/>
          </a:p>
        </p:txBody>
      </p:sp>
      <p:sp>
        <p:nvSpPr>
          <p:cNvPr id="17" name="TextBox 16"/>
          <p:cNvSpPr txBox="1"/>
          <p:nvPr/>
        </p:nvSpPr>
        <p:spPr>
          <a:xfrm>
            <a:off x="443158" y="2422426"/>
            <a:ext cx="4191000" cy="369332"/>
          </a:xfrm>
          <a:prstGeom prst="rect">
            <a:avLst/>
          </a:prstGeom>
          <a:noFill/>
        </p:spPr>
        <p:txBody>
          <a:bodyPr wrap="square" rtlCol="0">
            <a:spAutoFit/>
          </a:bodyPr>
          <a:lstStyle/>
          <a:p>
            <a:r>
              <a:rPr lang="en-US" dirty="0" smtClean="0"/>
              <a:t>1. Food</a:t>
            </a:r>
            <a:endParaRPr lang="en-US" dirty="0"/>
          </a:p>
        </p:txBody>
      </p:sp>
      <p:sp>
        <p:nvSpPr>
          <p:cNvPr id="21" name="TextBox 20"/>
          <p:cNvSpPr txBox="1"/>
          <p:nvPr/>
        </p:nvSpPr>
        <p:spPr>
          <a:xfrm>
            <a:off x="433633" y="2791758"/>
            <a:ext cx="4191000" cy="369332"/>
          </a:xfrm>
          <a:prstGeom prst="rect">
            <a:avLst/>
          </a:prstGeom>
          <a:noFill/>
        </p:spPr>
        <p:txBody>
          <a:bodyPr wrap="square" rtlCol="0">
            <a:spAutoFit/>
          </a:bodyPr>
          <a:lstStyle/>
          <a:p>
            <a:r>
              <a:rPr lang="en-US" dirty="0" smtClean="0"/>
              <a:t>2. Cover/shelter</a:t>
            </a:r>
            <a:endParaRPr lang="en-US" dirty="0"/>
          </a:p>
        </p:txBody>
      </p:sp>
      <p:sp>
        <p:nvSpPr>
          <p:cNvPr id="22" name="TextBox 21"/>
          <p:cNvSpPr txBox="1"/>
          <p:nvPr/>
        </p:nvSpPr>
        <p:spPr>
          <a:xfrm>
            <a:off x="433633" y="3175444"/>
            <a:ext cx="4191000" cy="369332"/>
          </a:xfrm>
          <a:prstGeom prst="rect">
            <a:avLst/>
          </a:prstGeom>
          <a:noFill/>
        </p:spPr>
        <p:txBody>
          <a:bodyPr wrap="square" rtlCol="0">
            <a:spAutoFit/>
          </a:bodyPr>
          <a:lstStyle/>
          <a:p>
            <a:r>
              <a:rPr lang="en-US" dirty="0" smtClean="0"/>
              <a:t>3. Pesticide free environment</a:t>
            </a:r>
            <a:endParaRPr lang="en-US" dirty="0"/>
          </a:p>
        </p:txBody>
      </p:sp>
      <p:pic>
        <p:nvPicPr>
          <p:cNvPr id="3082"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4648" y="4495800"/>
            <a:ext cx="3097740" cy="223636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descr="Brush Pi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81184" y="3886200"/>
            <a:ext cx="3095997"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162" y="3810000"/>
            <a:ext cx="9111400" cy="301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thumbnail"/>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953000" y="1133475"/>
            <a:ext cx="4065142" cy="2898002"/>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6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81"/>
                                        </p:tgtEl>
                                        <p:attrNameLst>
                                          <p:attrName>style.visibility</p:attrName>
                                        </p:attrNameLst>
                                      </p:cBhvr>
                                      <p:to>
                                        <p:strVal val="visible"/>
                                      </p:to>
                                    </p:set>
                                    <p:animEffect transition="in" filter="fade">
                                      <p:cBhvr>
                                        <p:cTn id="24" dur="1000"/>
                                        <p:tgtEl>
                                          <p:spTgt spid="3081"/>
                                        </p:tgtEl>
                                      </p:cBhvr>
                                    </p:animEffect>
                                    <p:anim calcmode="lin" valueType="num">
                                      <p:cBhvr>
                                        <p:cTn id="25" dur="1000" fill="hold"/>
                                        <p:tgtEl>
                                          <p:spTgt spid="3081"/>
                                        </p:tgtEl>
                                        <p:attrNameLst>
                                          <p:attrName>ppt_x</p:attrName>
                                        </p:attrNameLst>
                                      </p:cBhvr>
                                      <p:tavLst>
                                        <p:tav tm="0">
                                          <p:val>
                                            <p:strVal val="#ppt_x"/>
                                          </p:val>
                                        </p:tav>
                                        <p:tav tm="100000">
                                          <p:val>
                                            <p:strVal val="#ppt_x"/>
                                          </p:val>
                                        </p:tav>
                                      </p:tavLst>
                                    </p:anim>
                                    <p:anim calcmode="lin" valueType="num">
                                      <p:cBhvr>
                                        <p:cTn id="26" dur="1000" fill="hold"/>
                                        <p:tgtEl>
                                          <p:spTgt spid="308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82"/>
                                        </p:tgtEl>
                                        <p:attrNameLst>
                                          <p:attrName>style.visibility</p:attrName>
                                        </p:attrNameLst>
                                      </p:cBhvr>
                                      <p:to>
                                        <p:strVal val="visible"/>
                                      </p:to>
                                    </p:set>
                                    <p:animEffect transition="in" filter="fade">
                                      <p:cBhvr>
                                        <p:cTn id="29" dur="1000"/>
                                        <p:tgtEl>
                                          <p:spTgt spid="3082"/>
                                        </p:tgtEl>
                                      </p:cBhvr>
                                    </p:animEffect>
                                    <p:anim calcmode="lin" valueType="num">
                                      <p:cBhvr>
                                        <p:cTn id="30" dur="1000" fill="hold"/>
                                        <p:tgtEl>
                                          <p:spTgt spid="3082"/>
                                        </p:tgtEl>
                                        <p:attrNameLst>
                                          <p:attrName>ppt_x</p:attrName>
                                        </p:attrNameLst>
                                      </p:cBhvr>
                                      <p:tavLst>
                                        <p:tav tm="0">
                                          <p:val>
                                            <p:strVal val="#ppt_x"/>
                                          </p:val>
                                        </p:tav>
                                        <p:tav tm="100000">
                                          <p:val>
                                            <p:strVal val="#ppt_x"/>
                                          </p:val>
                                        </p:tav>
                                      </p:tavLst>
                                    </p:anim>
                                    <p:anim calcmode="lin" valueType="num">
                                      <p:cBhvr>
                                        <p:cTn id="31"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1000"/>
                                        <p:tgtEl>
                                          <p:spTgt spid="1026"/>
                                        </p:tgtEl>
                                      </p:cBhvr>
                                    </p:animEffect>
                                    <p:anim calcmode="lin" valueType="num">
                                      <p:cBhvr>
                                        <p:cTn id="42" dur="1000" fill="hold"/>
                                        <p:tgtEl>
                                          <p:spTgt spid="1026"/>
                                        </p:tgtEl>
                                        <p:attrNameLst>
                                          <p:attrName>ppt_x</p:attrName>
                                        </p:attrNameLst>
                                      </p:cBhvr>
                                      <p:tavLst>
                                        <p:tav tm="0">
                                          <p:val>
                                            <p:strVal val="#ppt_x"/>
                                          </p:val>
                                        </p:tav>
                                        <p:tav tm="100000">
                                          <p:val>
                                            <p:strVal val="#ppt_x"/>
                                          </p:val>
                                        </p:tav>
                                      </p:tavLst>
                                    </p:anim>
                                    <p:anim calcmode="lin" valueType="num">
                                      <p:cBhvr>
                                        <p:cTn id="4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45783"/>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What can you do promote pollinators:</a:t>
            </a:r>
            <a:endParaRPr lang="en-US" sz="2600" kern="0" dirty="0">
              <a:solidFill>
                <a:sysClr val="windowText" lastClr="000000"/>
              </a:solidFill>
              <a:latin typeface="Berlin Sans FB" pitchFamily="34" charset="0"/>
            </a:endParaRPr>
          </a:p>
        </p:txBody>
      </p:sp>
      <p:sp>
        <p:nvSpPr>
          <p:cNvPr id="14" name="Rectangle 13"/>
          <p:cNvSpPr/>
          <p:nvPr/>
        </p:nvSpPr>
        <p:spPr>
          <a:xfrm>
            <a:off x="3276600" y="1371600"/>
            <a:ext cx="5753100" cy="5382162"/>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4"/>
          </p:nvPr>
        </p:nvSpPr>
        <p:spPr>
          <a:xfrm>
            <a:off x="4308655" y="1537628"/>
            <a:ext cx="5410200" cy="817563"/>
          </a:xfrm>
        </p:spPr>
        <p:txBody>
          <a:bodyPr>
            <a:normAutofit/>
          </a:bodyPr>
          <a:lstStyle/>
          <a:p>
            <a:pPr marL="60325" indent="3175">
              <a:buNone/>
            </a:pPr>
            <a:r>
              <a:rPr lang="en-US" sz="1600" b="1" dirty="0" smtClean="0"/>
              <a:t>Practices that benefit pollinators are: </a:t>
            </a:r>
          </a:p>
        </p:txBody>
      </p:sp>
      <p:sp>
        <p:nvSpPr>
          <p:cNvPr id="2" name="Rectangle 1"/>
          <p:cNvSpPr/>
          <p:nvPr/>
        </p:nvSpPr>
        <p:spPr>
          <a:xfrm>
            <a:off x="4343400" y="1828800"/>
            <a:ext cx="4572000" cy="584775"/>
          </a:xfrm>
          <a:prstGeom prst="rect">
            <a:avLst/>
          </a:prstGeom>
        </p:spPr>
        <p:txBody>
          <a:bodyPr>
            <a:spAutoFit/>
          </a:bodyPr>
          <a:lstStyle/>
          <a:p>
            <a:r>
              <a:rPr lang="en-US" sz="1600" dirty="0" smtClean="0"/>
              <a:t>Pollinator </a:t>
            </a:r>
            <a:r>
              <a:rPr lang="en-US" sz="1600" dirty="0"/>
              <a:t>Cover </a:t>
            </a:r>
          </a:p>
          <a:p>
            <a:pPr lvl="1"/>
            <a:r>
              <a:rPr lang="en-US" sz="1600" dirty="0" smtClean="0"/>
              <a:t>Introduced </a:t>
            </a:r>
            <a:r>
              <a:rPr lang="en-US" sz="1600" dirty="0"/>
              <a:t>and/or Native </a:t>
            </a:r>
            <a:r>
              <a:rPr lang="en-US" sz="1600" dirty="0" smtClean="0"/>
              <a:t>species</a:t>
            </a:r>
            <a:endParaRPr lang="en-US" sz="1600" dirty="0"/>
          </a:p>
        </p:txBody>
      </p:sp>
      <p:sp>
        <p:nvSpPr>
          <p:cNvPr id="3" name="Rectangle 2"/>
          <p:cNvSpPr/>
          <p:nvPr/>
        </p:nvSpPr>
        <p:spPr>
          <a:xfrm>
            <a:off x="4360582" y="2888584"/>
            <a:ext cx="4572000" cy="1569660"/>
          </a:xfrm>
          <a:prstGeom prst="rect">
            <a:avLst/>
          </a:prstGeom>
        </p:spPr>
        <p:txBody>
          <a:bodyPr>
            <a:spAutoFit/>
          </a:bodyPr>
          <a:lstStyle/>
          <a:p>
            <a:r>
              <a:rPr lang="en-US" sz="1600" dirty="0"/>
              <a:t>Trees and/or Shrub </a:t>
            </a:r>
            <a:r>
              <a:rPr lang="en-US" sz="1600" dirty="0" smtClean="0"/>
              <a:t>plantings that benefit </a:t>
            </a:r>
            <a:r>
              <a:rPr lang="en-US" sz="1600" dirty="0" smtClean="0"/>
              <a:t>pollinators</a:t>
            </a:r>
          </a:p>
          <a:p>
            <a:r>
              <a:rPr lang="en-US" sz="1600" dirty="0"/>
              <a:t>Forage Harvest Management</a:t>
            </a:r>
          </a:p>
          <a:p>
            <a:r>
              <a:rPr lang="en-US" sz="1600" dirty="0" smtClean="0"/>
              <a:t>Field borders </a:t>
            </a:r>
            <a:endParaRPr lang="en-US" sz="1600" dirty="0"/>
          </a:p>
          <a:p>
            <a:r>
              <a:rPr lang="en-US" sz="1600" dirty="0"/>
              <a:t>Cover </a:t>
            </a:r>
            <a:r>
              <a:rPr lang="en-US" sz="1600" dirty="0" smtClean="0"/>
              <a:t>crops</a:t>
            </a:r>
          </a:p>
          <a:p>
            <a:endParaRPr lang="en-US" sz="1600" dirty="0"/>
          </a:p>
          <a:p>
            <a:endParaRPr lang="en-US" sz="1600" dirty="0"/>
          </a:p>
        </p:txBody>
      </p:sp>
      <p:sp>
        <p:nvSpPr>
          <p:cNvPr id="7" name="Rectangle 6"/>
          <p:cNvSpPr/>
          <p:nvPr/>
        </p:nvSpPr>
        <p:spPr>
          <a:xfrm>
            <a:off x="4360582" y="2353975"/>
            <a:ext cx="4572000" cy="584775"/>
          </a:xfrm>
          <a:prstGeom prst="rect">
            <a:avLst/>
          </a:prstGeom>
        </p:spPr>
        <p:txBody>
          <a:bodyPr>
            <a:spAutoFit/>
          </a:bodyPr>
          <a:lstStyle/>
          <a:p>
            <a:r>
              <a:rPr lang="en-US" sz="1600" dirty="0"/>
              <a:t>Forage and biomass </a:t>
            </a:r>
            <a:r>
              <a:rPr lang="en-US" sz="1600" dirty="0" smtClean="0"/>
              <a:t>planting – crop &amp; pasture </a:t>
            </a:r>
            <a:endParaRPr lang="en-US" sz="1600" dirty="0"/>
          </a:p>
          <a:p>
            <a:r>
              <a:rPr lang="en-US" sz="1600" dirty="0"/>
              <a:t>Prescribed grazing</a:t>
            </a:r>
          </a:p>
        </p:txBody>
      </p:sp>
      <p:pic>
        <p:nvPicPr>
          <p:cNvPr id="1026" name="Picture 2" descr="S:\Service_Center\common\CRP SIGNUP 41\Participant's Folders\Larock, Glen\IMG_0590.JPG"/>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76265" y="1555383"/>
            <a:ext cx="4254500" cy="3190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S:\Service_Center\NRCS\Photo\Native &amp; Introduced Plantings\CP2_mix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61631" y="4542488"/>
            <a:ext cx="4935537" cy="2239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 name="Picture 9" descr="thumbnail"/>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504487" y="3474660"/>
            <a:ext cx="3420438" cy="24383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humbnail"/>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24419" y="3549178"/>
            <a:ext cx="4305300" cy="30692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00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1000"/>
                                        <p:tgtEl>
                                          <p:spTgt spid="1029"/>
                                        </p:tgtEl>
                                      </p:cBhvr>
                                    </p:animEffect>
                                    <p:anim calcmode="lin" valueType="num">
                                      <p:cBhvr>
                                        <p:cTn id="18" dur="1000" fill="hold"/>
                                        <p:tgtEl>
                                          <p:spTgt spid="1029"/>
                                        </p:tgtEl>
                                        <p:attrNameLst>
                                          <p:attrName>ppt_x</p:attrName>
                                        </p:attrNameLst>
                                      </p:cBhvr>
                                      <p:tavLst>
                                        <p:tav tm="0">
                                          <p:val>
                                            <p:strVal val="#ppt_x"/>
                                          </p:val>
                                        </p:tav>
                                        <p:tav tm="100000">
                                          <p:val>
                                            <p:strVal val="#ppt_x"/>
                                          </p:val>
                                        </p:tav>
                                      </p:tavLst>
                                    </p:anim>
                                    <p:anim calcmode="lin" valueType="num">
                                      <p:cBhvr>
                                        <p:cTn id="1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anim calcmode="lin" valueType="num">
                                      <p:cBhvr>
                                        <p:cTn id="30" dur="1000" fill="hold"/>
                                        <p:tgtEl>
                                          <p:spTgt spid="1028"/>
                                        </p:tgtEl>
                                        <p:attrNameLst>
                                          <p:attrName>ppt_x</p:attrName>
                                        </p:attrNameLst>
                                      </p:cBhvr>
                                      <p:tavLst>
                                        <p:tav tm="0">
                                          <p:val>
                                            <p:strVal val="#ppt_x"/>
                                          </p:val>
                                        </p:tav>
                                        <p:tav tm="100000">
                                          <p:val>
                                            <p:strVal val="#ppt_x"/>
                                          </p:val>
                                        </p:tav>
                                      </p:tavLst>
                                    </p:anim>
                                    <p:anim calcmode="lin" valueType="num">
                                      <p:cBhvr>
                                        <p:cTn id="3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33"/>
                                        </p:tgtEl>
                                        <p:attrNameLst>
                                          <p:attrName>style.visibility</p:attrName>
                                        </p:attrNameLst>
                                      </p:cBhvr>
                                      <p:to>
                                        <p:strVal val="visible"/>
                                      </p:to>
                                    </p:set>
                                    <p:animEffect transition="in" filter="fade">
                                      <p:cBhvr>
                                        <p:cTn id="41" dur="1000"/>
                                        <p:tgtEl>
                                          <p:spTgt spid="1033"/>
                                        </p:tgtEl>
                                      </p:cBhvr>
                                    </p:animEffect>
                                    <p:anim calcmode="lin" valueType="num">
                                      <p:cBhvr>
                                        <p:cTn id="42" dur="1000" fill="hold"/>
                                        <p:tgtEl>
                                          <p:spTgt spid="1033"/>
                                        </p:tgtEl>
                                        <p:attrNameLst>
                                          <p:attrName>ppt_x</p:attrName>
                                        </p:attrNameLst>
                                      </p:cBhvr>
                                      <p:tavLst>
                                        <p:tav tm="0">
                                          <p:val>
                                            <p:strVal val="#ppt_x"/>
                                          </p:val>
                                        </p:tav>
                                        <p:tav tm="100000">
                                          <p:val>
                                            <p:strVal val="#ppt_x"/>
                                          </p:val>
                                        </p:tav>
                                      </p:tavLst>
                                    </p:anim>
                                    <p:anim calcmode="lin" valueType="num">
                                      <p:cBhvr>
                                        <p:cTn id="43"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28715"/>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How USDA is promoting pollinators:</a:t>
            </a:r>
            <a:endParaRPr lang="en-US" sz="2600" kern="0" dirty="0">
              <a:solidFill>
                <a:sysClr val="windowText" lastClr="000000"/>
              </a:solidFill>
              <a:latin typeface="Berlin Sans FB" pitchFamily="34" charset="0"/>
            </a:endParaRPr>
          </a:p>
        </p:txBody>
      </p:sp>
      <p:sp>
        <p:nvSpPr>
          <p:cNvPr id="14" name="Rectangle 13"/>
          <p:cNvSpPr/>
          <p:nvPr/>
        </p:nvSpPr>
        <p:spPr>
          <a:xfrm>
            <a:off x="3276600" y="1371600"/>
            <a:ext cx="4743450" cy="5382162"/>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228681" y="1454958"/>
            <a:ext cx="8229600" cy="914400"/>
          </a:xfrm>
        </p:spPr>
        <p:txBody>
          <a:bodyPr>
            <a:noAutofit/>
          </a:bodyPr>
          <a:lstStyle/>
          <a:p>
            <a:pPr lvl="1" algn="l" rtl="0">
              <a:spcBef>
                <a:spcPct val="0"/>
              </a:spcBef>
            </a:pPr>
            <a:r>
              <a:rPr lang="en-US" sz="2000" dirty="0" smtClean="0">
                <a:latin typeface="Berlin Sans FB" pitchFamily="34" charset="0"/>
              </a:rPr>
              <a:t>Environmental Quality Incentives Program (EQIP)</a:t>
            </a:r>
            <a:br>
              <a:rPr lang="en-US" sz="2000" dirty="0" smtClean="0">
                <a:latin typeface="Berlin Sans FB" pitchFamily="34" charset="0"/>
              </a:rPr>
            </a:br>
            <a:r>
              <a:rPr lang="en-US" sz="2000" dirty="0" smtClean="0">
                <a:latin typeface="Berlin Sans FB" pitchFamily="34" charset="0"/>
              </a:rPr>
              <a:t>Honey Bee Initiative </a:t>
            </a:r>
            <a:endParaRPr lang="en-US" sz="2000" dirty="0">
              <a:latin typeface="Berlin Sans FB" pitchFamily="34" charset="0"/>
            </a:endParaRPr>
          </a:p>
        </p:txBody>
      </p:sp>
      <p:pic>
        <p:nvPicPr>
          <p:cNvPr id="6" name="Content Placeholder 5" descr="Blackeye_Susan.JPG"/>
          <p:cNvPicPr>
            <a:picLocks noGrp="1" noChangeAspect="1"/>
          </p:cNvPicPr>
          <p:nvPr>
            <p:ph sz="half" idx="2"/>
          </p:nvPr>
        </p:nvPicPr>
        <p:blipFill>
          <a:blip r:embed="rId4" cstate="screen"/>
          <a:stretch>
            <a:fillRect/>
          </a:stretch>
        </p:blipFill>
        <p:spPr>
          <a:xfrm rot="20819528">
            <a:off x="-14776" y="1660600"/>
            <a:ext cx="3028225" cy="4037634"/>
          </a:xfrm>
          <a:prstGeom prst="rect">
            <a:avLst/>
          </a:prstGeom>
          <a:ln>
            <a:noFill/>
          </a:ln>
          <a:effectLst>
            <a:softEdge rad="112500"/>
          </a:effectLst>
        </p:spPr>
      </p:pic>
      <p:sp>
        <p:nvSpPr>
          <p:cNvPr id="17" name="Title 12"/>
          <p:cNvSpPr txBox="1">
            <a:spLocks/>
          </p:cNvSpPr>
          <p:nvPr/>
        </p:nvSpPr>
        <p:spPr>
          <a:xfrm>
            <a:off x="2819400" y="2056768"/>
            <a:ext cx="5334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Berlin Sans FB" panose="020E0602020502020306" pitchFamily="34" charset="0"/>
              </a:rPr>
              <a:t>Conservation Stewardship Program (CSP)</a:t>
            </a:r>
            <a:endParaRPr lang="en-US" sz="2000" dirty="0">
              <a:latin typeface="Berlin Sans FB" panose="020E0602020502020306" pitchFamily="34" charset="0"/>
            </a:endParaRPr>
          </a:p>
        </p:txBody>
      </p:sp>
      <p:sp>
        <p:nvSpPr>
          <p:cNvPr id="18" name="Title 3"/>
          <p:cNvSpPr txBox="1">
            <a:spLocks/>
          </p:cNvSpPr>
          <p:nvPr/>
        </p:nvSpPr>
        <p:spPr>
          <a:xfrm>
            <a:off x="3188616" y="2567343"/>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spcBef>
                <a:spcPct val="0"/>
              </a:spcBef>
            </a:pPr>
            <a:r>
              <a:rPr lang="en-US" sz="2000" kern="0" dirty="0" smtClean="0">
                <a:solidFill>
                  <a:sysClr val="windowText" lastClr="000000"/>
                </a:solidFill>
                <a:latin typeface="Berlin Sans FB" pitchFamily="34" charset="0"/>
              </a:rPr>
              <a:t>Conservation Reserve Program (CRP)</a:t>
            </a:r>
            <a:endParaRPr lang="en-US" sz="2000" kern="0" dirty="0">
              <a:solidFill>
                <a:sysClr val="windowText" lastClr="000000"/>
              </a:solidFill>
              <a:latin typeface="Berlin Sans FB" pitchFamily="34" charset="0"/>
            </a:endParaRPr>
          </a:p>
        </p:txBody>
      </p:sp>
      <p:pic>
        <p:nvPicPr>
          <p:cNvPr id="19" name="Picture 2" descr="S:\Service_Center\NRCS\Photo\Native &amp; Introduced Plantings\BigBlue_fiel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3318" y="3104731"/>
            <a:ext cx="5736732" cy="3629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thumbnail"/>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04280" y="3862743"/>
            <a:ext cx="4114800" cy="29334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8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28715"/>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NRCS Honey Bee Pollinator Effort</a:t>
            </a:r>
            <a:endParaRPr lang="en-US" sz="2600" kern="0" dirty="0">
              <a:solidFill>
                <a:sysClr val="windowText" lastClr="000000"/>
              </a:solidFill>
              <a:latin typeface="Berlin Sans FB" pitchFamily="34" charset="0"/>
            </a:endParaRPr>
          </a:p>
        </p:txBody>
      </p:sp>
      <p:sp>
        <p:nvSpPr>
          <p:cNvPr id="16" name="Content Placeholder 3"/>
          <p:cNvSpPr>
            <a:spLocks noGrp="1"/>
          </p:cNvSpPr>
          <p:nvPr>
            <p:ph idx="1"/>
          </p:nvPr>
        </p:nvSpPr>
        <p:spPr>
          <a:xfrm>
            <a:off x="609600" y="1905001"/>
            <a:ext cx="8001000" cy="3124200"/>
          </a:xfrm>
        </p:spPr>
        <p:txBody>
          <a:bodyPr>
            <a:normAutofit/>
          </a:bodyPr>
          <a:lstStyle/>
          <a:p>
            <a:r>
              <a:rPr lang="en-US" sz="2800" u="sng" dirty="0" smtClean="0"/>
              <a:t>Honey </a:t>
            </a:r>
            <a:r>
              <a:rPr lang="en-US" sz="2800" u="sng" dirty="0"/>
              <a:t>Bee </a:t>
            </a:r>
            <a:r>
              <a:rPr lang="en-US" sz="2800" u="sng" dirty="0" smtClean="0"/>
              <a:t>Effort launched in 2014-2015 to… </a:t>
            </a:r>
            <a:r>
              <a:rPr lang="en-US" sz="2800" dirty="0" smtClean="0"/>
              <a:t>Improve honey bee food sources</a:t>
            </a:r>
          </a:p>
          <a:p>
            <a:r>
              <a:rPr lang="en-US" sz="2800" dirty="0" smtClean="0"/>
              <a:t>Improve foraging plants</a:t>
            </a:r>
          </a:p>
          <a:p>
            <a:r>
              <a:rPr lang="en-US" sz="2800" dirty="0" smtClean="0"/>
              <a:t>Develop &amp; implement integrated pest management</a:t>
            </a:r>
          </a:p>
          <a:p>
            <a:r>
              <a:rPr lang="en-US" sz="2800" dirty="0" smtClean="0"/>
              <a:t>Tweak management of intensive grazing systems</a:t>
            </a:r>
            <a:endParaRPr lang="en-US" sz="2800" dirty="0"/>
          </a:p>
          <a:p>
            <a:endParaRPr lang="en-US" sz="1800" b="1" dirty="0"/>
          </a:p>
        </p:txBody>
      </p:sp>
    </p:spTree>
    <p:extLst>
      <p:ext uri="{BB962C8B-B14F-4D97-AF65-F5344CB8AC3E}">
        <p14:creationId xmlns:p14="http://schemas.microsoft.com/office/powerpoint/2010/main" val="3850367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pic>
        <p:nvPicPr>
          <p:cNvPr id="4098" name="Picture 4" descr="dustbowltexas"/>
          <p:cNvPicPr>
            <a:picLocks noChangeAspect="1" noChangeArrowheads="1"/>
          </p:cNvPicPr>
          <p:nvPr/>
        </p:nvPicPr>
        <p:blipFill>
          <a:blip r:embed="rId4" cstate="screen"/>
          <a:srcRect/>
          <a:stretch>
            <a:fillRect/>
          </a:stretch>
        </p:blipFill>
        <p:spPr bwMode="auto">
          <a:xfrm>
            <a:off x="381000" y="3276600"/>
            <a:ext cx="5638800" cy="3135313"/>
          </a:xfrm>
          <a:prstGeom prst="roundRect">
            <a:avLst>
              <a:gd name="adj" fmla="val 8594"/>
            </a:avLst>
          </a:prstGeom>
          <a:solidFill>
            <a:srgbClr val="FFFFFF">
              <a:shade val="85000"/>
            </a:srgbClr>
          </a:solidFill>
          <a:ln w="57150">
            <a:solidFill>
              <a:schemeClr val="tx2"/>
            </a:solidFill>
          </a:ln>
          <a:effectLst>
            <a:reflection blurRad="12700" stA="38000" endPos="28000" dist="5000" dir="5400000" sy="-100000" algn="bl" rotWithShape="0"/>
          </a:effectLst>
        </p:spPr>
      </p:pic>
      <p:sp>
        <p:nvSpPr>
          <p:cNvPr id="4099" name="Text Box 5"/>
          <p:cNvSpPr txBox="1">
            <a:spLocks noChangeArrowheads="1"/>
          </p:cNvSpPr>
          <p:nvPr/>
        </p:nvSpPr>
        <p:spPr bwMode="auto">
          <a:xfrm>
            <a:off x="381000" y="928687"/>
            <a:ext cx="4800600" cy="823913"/>
          </a:xfrm>
          <a:prstGeom prst="rect">
            <a:avLst/>
          </a:prstGeom>
          <a:noFill/>
          <a:ln w="9525">
            <a:noFill/>
            <a:miter lim="800000"/>
            <a:headEnd/>
            <a:tailEnd/>
          </a:ln>
        </p:spPr>
        <p:txBody>
          <a:bodyPr>
            <a:spAutoFit/>
          </a:bodyPr>
          <a:lstStyle/>
          <a:p>
            <a:pPr>
              <a:spcBef>
                <a:spcPct val="50000"/>
              </a:spcBef>
            </a:pPr>
            <a:r>
              <a:rPr lang="en-US" sz="4800" dirty="0">
                <a:latin typeface="Berlin Sans FB" pitchFamily="34" charset="0"/>
              </a:rPr>
              <a:t>Who We Are...</a:t>
            </a:r>
          </a:p>
        </p:txBody>
      </p:sp>
      <p:sp>
        <p:nvSpPr>
          <p:cNvPr id="4100" name="Text Box 6"/>
          <p:cNvSpPr txBox="1">
            <a:spLocks noChangeArrowheads="1"/>
          </p:cNvSpPr>
          <p:nvPr/>
        </p:nvSpPr>
        <p:spPr bwMode="auto">
          <a:xfrm>
            <a:off x="381000" y="1676400"/>
            <a:ext cx="8153400" cy="1323439"/>
          </a:xfrm>
          <a:prstGeom prst="rect">
            <a:avLst/>
          </a:prstGeom>
          <a:noFill/>
          <a:ln w="9525">
            <a:noFill/>
            <a:miter lim="800000"/>
            <a:headEnd/>
            <a:tailEnd/>
          </a:ln>
        </p:spPr>
        <p:txBody>
          <a:bodyPr wrap="square">
            <a:spAutoFit/>
          </a:bodyPr>
          <a:lstStyle/>
          <a:p>
            <a:r>
              <a:rPr lang="en-US" sz="2000" dirty="0" smtClean="0">
                <a:latin typeface="+mj-lt"/>
              </a:rPr>
              <a:t>The Natural Resources Conservation Service </a:t>
            </a:r>
            <a:r>
              <a:rPr lang="en-US" sz="2000" dirty="0" smtClean="0">
                <a:latin typeface="+mj-lt"/>
              </a:rPr>
              <a:t>(</a:t>
            </a:r>
            <a:r>
              <a:rPr lang="en-US" sz="2000" dirty="0" smtClean="0">
                <a:latin typeface="+mj-lt"/>
              </a:rPr>
              <a:t>NRCS) </a:t>
            </a:r>
            <a:r>
              <a:rPr lang="en-US" sz="2000" dirty="0" smtClean="0">
                <a:latin typeface="+mj-lt"/>
              </a:rPr>
              <a:t>is </a:t>
            </a:r>
            <a:r>
              <a:rPr lang="en-US" sz="2000" dirty="0" smtClean="0">
                <a:latin typeface="+mj-lt"/>
              </a:rPr>
              <a:t>the federal agency that works with landowners on private lands to conserve natural resources. NRCS was formerly called the </a:t>
            </a:r>
            <a:r>
              <a:rPr lang="en-US" sz="2000" dirty="0" smtClean="0">
                <a:latin typeface="+mj-lt"/>
              </a:rPr>
              <a:t>Soil Erosion Service “SES” then Soil </a:t>
            </a:r>
            <a:r>
              <a:rPr lang="en-US" sz="2000" dirty="0" smtClean="0">
                <a:latin typeface="+mj-lt"/>
              </a:rPr>
              <a:t>Conservation </a:t>
            </a:r>
            <a:r>
              <a:rPr lang="en-US" sz="2000" dirty="0" smtClean="0">
                <a:latin typeface="+mj-lt"/>
              </a:rPr>
              <a:t>Service </a:t>
            </a:r>
            <a:r>
              <a:rPr lang="en-US" sz="2000" dirty="0" smtClean="0">
                <a:latin typeface="+mj-lt"/>
              </a:rPr>
              <a:t>"SCS“ and </a:t>
            </a:r>
            <a:r>
              <a:rPr lang="en-US" sz="2000" dirty="0" smtClean="0">
                <a:latin typeface="+mj-lt"/>
              </a:rPr>
              <a:t>finally became NRCS in 1994.</a:t>
            </a:r>
            <a:endParaRPr lang="en-US" sz="2000" dirty="0">
              <a:latin typeface="+mj-lt"/>
            </a:endParaRPr>
          </a:p>
        </p:txBody>
      </p:sp>
      <p:sp>
        <p:nvSpPr>
          <p:cNvPr id="4101" name="Text Box 7"/>
          <p:cNvSpPr txBox="1">
            <a:spLocks noChangeArrowheads="1"/>
          </p:cNvSpPr>
          <p:nvPr/>
        </p:nvSpPr>
        <p:spPr bwMode="auto">
          <a:xfrm>
            <a:off x="6248400" y="3276600"/>
            <a:ext cx="2590800" cy="2862322"/>
          </a:xfrm>
          <a:prstGeom prst="rect">
            <a:avLst/>
          </a:prstGeom>
          <a:noFill/>
          <a:ln w="9525">
            <a:noFill/>
            <a:miter lim="800000"/>
            <a:headEnd/>
            <a:tailEnd/>
          </a:ln>
        </p:spPr>
        <p:txBody>
          <a:bodyPr wrap="square">
            <a:spAutoFit/>
          </a:bodyPr>
          <a:lstStyle/>
          <a:p>
            <a:r>
              <a:rPr lang="en-US" sz="2400" dirty="0">
                <a:latin typeface="+mj-lt"/>
              </a:rPr>
              <a:t>Dust storms and gullies ravaged the Nation’s farmland, stripping away millions of tons of topsoil.</a:t>
            </a:r>
            <a:r>
              <a:rPr lang="en-US" sz="2000" dirty="0">
                <a:latin typeface="+mj-lt"/>
              </a:rPr>
              <a:t>  </a:t>
            </a:r>
          </a:p>
          <a:p>
            <a:pPr>
              <a:spcBef>
                <a:spcPct val="50000"/>
              </a:spcBef>
            </a:pPr>
            <a:endParaRPr lang="en-US" sz="2400" dirty="0">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28715"/>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Native Plantings</a:t>
            </a:r>
            <a:endParaRPr lang="en-US" sz="2600" kern="0" dirty="0">
              <a:solidFill>
                <a:sysClr val="windowText" lastClr="000000"/>
              </a:solidFill>
              <a:latin typeface="Berlin Sans FB" pitchFamily="34" charset="0"/>
            </a:endParaRPr>
          </a:p>
        </p:txBody>
      </p:sp>
      <p:pic>
        <p:nvPicPr>
          <p:cNvPr id="7" name="Picture 5" descr="prairie roadside - Maria Urice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3" y="1562264"/>
            <a:ext cx="9148354" cy="557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303610" y="1831928"/>
            <a:ext cx="3424620" cy="1862048"/>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2000" b="1" dirty="0" smtClean="0">
                <a:solidFill>
                  <a:srgbClr val="000000"/>
                </a:solidFill>
                <a:latin typeface="Arial" charset="0"/>
              </a:rPr>
              <a:t>Conservation Cover: </a:t>
            </a:r>
            <a:r>
              <a:rPr lang="en-US" altLang="en-US" sz="1800" dirty="0" smtClean="0">
                <a:solidFill>
                  <a:srgbClr val="000000"/>
                </a:solidFill>
                <a:latin typeface="Arial" charset="0"/>
              </a:rPr>
              <a:t>Diverse </a:t>
            </a:r>
            <a:r>
              <a:rPr lang="en-US" altLang="en-US" sz="1800" dirty="0">
                <a:solidFill>
                  <a:srgbClr val="000000"/>
                </a:solidFill>
                <a:latin typeface="Arial" charset="0"/>
              </a:rPr>
              <a:t>wildflowers that bloom through season.</a:t>
            </a:r>
          </a:p>
          <a:p>
            <a:pPr marL="177800" lvl="0" indent="-177800">
              <a:spcBef>
                <a:spcPts val="600"/>
              </a:spcBef>
              <a:buFont typeface="Arial" panose="020B0604020202020204" pitchFamily="34" charset="0"/>
              <a:buChar char="•"/>
              <a:defRPr/>
            </a:pPr>
            <a:r>
              <a:rPr lang="en-US" altLang="en-US" sz="1800" dirty="0">
                <a:solidFill>
                  <a:srgbClr val="000000"/>
                </a:solidFill>
                <a:latin typeface="Arial" charset="0"/>
              </a:rPr>
              <a:t>Emphasizing plants that </a:t>
            </a:r>
            <a:r>
              <a:rPr lang="en-US" altLang="en-US" sz="1800" dirty="0" smtClean="0">
                <a:solidFill>
                  <a:srgbClr val="000000"/>
                </a:solidFill>
                <a:latin typeface="Arial" charset="0"/>
              </a:rPr>
              <a:t>are most beneficial to bees </a:t>
            </a:r>
            <a:r>
              <a:rPr lang="en-US" altLang="en-US" sz="1800" dirty="0">
                <a:solidFill>
                  <a:srgbClr val="000000"/>
                </a:solidFill>
                <a:latin typeface="Arial" charset="0"/>
              </a:rPr>
              <a:t>and bloom </a:t>
            </a:r>
            <a:r>
              <a:rPr lang="en-US" altLang="en-US" sz="1800" dirty="0" smtClean="0">
                <a:solidFill>
                  <a:srgbClr val="000000"/>
                </a:solidFill>
                <a:latin typeface="Arial" charset="0"/>
              </a:rPr>
              <a:t>throughout the year.</a:t>
            </a:r>
            <a:endParaRPr lang="en-US" sz="1800" dirty="0">
              <a:solidFill>
                <a:srgbClr val="000000"/>
              </a:solidFill>
              <a:latin typeface="Arial" charset="0"/>
            </a:endParaRPr>
          </a:p>
        </p:txBody>
      </p:sp>
    </p:spTree>
    <p:extLst>
      <p:ext uri="{BB962C8B-B14F-4D97-AF65-F5344CB8AC3E}">
        <p14:creationId xmlns:p14="http://schemas.microsoft.com/office/powerpoint/2010/main" val="1383025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28715"/>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Honey Bee Habitat Effort in Forage Plots</a:t>
            </a:r>
            <a:endParaRPr lang="en-US" sz="2600" kern="0" dirty="0">
              <a:solidFill>
                <a:sysClr val="windowText" lastClr="000000"/>
              </a:solidFill>
              <a:latin typeface="Berlin Sans FB" pitchFamily="34" charset="0"/>
            </a:endParaRPr>
          </a:p>
        </p:txBody>
      </p:sp>
      <p:pic>
        <p:nvPicPr>
          <p:cNvPr id="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538315"/>
            <a:ext cx="9144000" cy="557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353272" y="1817176"/>
            <a:ext cx="4523528" cy="2554545"/>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2000" b="1" dirty="0" smtClean="0">
                <a:solidFill>
                  <a:srgbClr val="000000"/>
                </a:solidFill>
                <a:latin typeface="Arial" charset="0"/>
              </a:rPr>
              <a:t>Honey Bee Food Plots</a:t>
            </a:r>
            <a:endParaRPr lang="en-US" altLang="en-US" sz="2000" b="1" dirty="0">
              <a:solidFill>
                <a:srgbClr val="000000"/>
              </a:solidFill>
              <a:latin typeface="Arial" charset="0"/>
            </a:endParaRPr>
          </a:p>
          <a:p>
            <a:pPr>
              <a:spcBef>
                <a:spcPct val="50000"/>
              </a:spcBef>
            </a:pPr>
            <a:r>
              <a:rPr lang="en-US" altLang="en-US" sz="2000" u="sng" dirty="0" smtClean="0">
                <a:solidFill>
                  <a:srgbClr val="000000"/>
                </a:solidFill>
                <a:latin typeface="Arial" charset="0"/>
              </a:rPr>
              <a:t>New Practice started in 2016</a:t>
            </a:r>
            <a:r>
              <a:rPr lang="en-US" altLang="en-US" sz="2000" dirty="0" smtClean="0">
                <a:solidFill>
                  <a:srgbClr val="000000"/>
                </a:solidFill>
                <a:latin typeface="Arial" charset="0"/>
              </a:rPr>
              <a:t>  </a:t>
            </a:r>
          </a:p>
          <a:p>
            <a:pPr>
              <a:spcBef>
                <a:spcPct val="50000"/>
              </a:spcBef>
            </a:pPr>
            <a:r>
              <a:rPr lang="en-US" altLang="en-US" sz="2000" dirty="0" smtClean="0">
                <a:solidFill>
                  <a:srgbClr val="000000"/>
                </a:solidFill>
                <a:latin typeface="Arial" charset="0"/>
              </a:rPr>
              <a:t>White clover, alsike clover, buckwheat, sunflower</a:t>
            </a:r>
          </a:p>
          <a:p>
            <a:pPr>
              <a:spcBef>
                <a:spcPct val="50000"/>
              </a:spcBef>
            </a:pPr>
            <a:r>
              <a:rPr lang="en-US" altLang="en-US" sz="2000" dirty="0" smtClean="0">
                <a:solidFill>
                  <a:srgbClr val="000000"/>
                </a:solidFill>
                <a:latin typeface="Arial" charset="0"/>
              </a:rPr>
              <a:t>Replaced cover crop practice</a:t>
            </a:r>
          </a:p>
          <a:p>
            <a:pPr>
              <a:spcBef>
                <a:spcPct val="50000"/>
              </a:spcBef>
            </a:pPr>
            <a:r>
              <a:rPr lang="en-US" altLang="en-US" sz="2000" dirty="0" smtClean="0">
                <a:solidFill>
                  <a:srgbClr val="000000"/>
                </a:solidFill>
                <a:latin typeface="Arial" charset="0"/>
              </a:rPr>
              <a:t>More species to be added for 2018</a:t>
            </a:r>
            <a:endParaRPr lang="en-US" altLang="en-US" sz="2000" dirty="0">
              <a:solidFill>
                <a:srgbClr val="000000"/>
              </a:solidFill>
              <a:latin typeface="Arial" charset="0"/>
            </a:endParaRPr>
          </a:p>
        </p:txBody>
      </p:sp>
    </p:spTree>
    <p:extLst>
      <p:ext uri="{BB962C8B-B14F-4D97-AF65-F5344CB8AC3E}">
        <p14:creationId xmlns:p14="http://schemas.microsoft.com/office/powerpoint/2010/main" val="3216580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28715"/>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Honey Bee Food Plot – </a:t>
            </a:r>
            <a:r>
              <a:rPr lang="en-US" sz="2600" kern="0" dirty="0" smtClean="0">
                <a:solidFill>
                  <a:sysClr val="windowText" lastClr="000000"/>
                </a:solidFill>
                <a:latin typeface="Berlin Sans FB" pitchFamily="34" charset="0"/>
              </a:rPr>
              <a:t>“Cover Crop” </a:t>
            </a:r>
            <a:r>
              <a:rPr lang="en-US" sz="2600" kern="0" dirty="0" smtClean="0">
                <a:solidFill>
                  <a:sysClr val="windowText" lastClr="000000"/>
                </a:solidFill>
                <a:latin typeface="Berlin Sans FB" pitchFamily="34" charset="0"/>
              </a:rPr>
              <a:t>Mix Sample </a:t>
            </a:r>
            <a:endParaRPr lang="en-US" sz="2600" kern="0" dirty="0">
              <a:solidFill>
                <a:sysClr val="windowText" lastClr="000000"/>
              </a:solidFill>
              <a:latin typeface="Berlin Sans FB" pitchFamily="34" charset="0"/>
            </a:endParaRPr>
          </a:p>
        </p:txBody>
      </p:sp>
      <p:sp>
        <p:nvSpPr>
          <p:cNvPr id="7" name="Text Placeholder 5"/>
          <p:cNvSpPr>
            <a:spLocks noGrp="1"/>
          </p:cNvSpPr>
          <p:nvPr>
            <p:ph type="body" idx="1"/>
          </p:nvPr>
        </p:nvSpPr>
        <p:spPr>
          <a:xfrm>
            <a:off x="484664" y="1432772"/>
            <a:ext cx="4282880" cy="597111"/>
          </a:xfrm>
        </p:spPr>
        <p:txBody>
          <a:bodyPr/>
          <a:lstStyle/>
          <a:p>
            <a:r>
              <a:rPr lang="en-US" dirty="0" smtClean="0"/>
              <a:t>Sun Hemp</a:t>
            </a:r>
            <a:endParaRPr lang="en-US" dirty="0"/>
          </a:p>
        </p:txBody>
      </p:sp>
      <p:sp>
        <p:nvSpPr>
          <p:cNvPr id="8" name="Text Placeholder 6"/>
          <p:cNvSpPr>
            <a:spLocks noGrp="1"/>
          </p:cNvSpPr>
          <p:nvPr>
            <p:ph type="body" sz="quarter" idx="3"/>
          </p:nvPr>
        </p:nvSpPr>
        <p:spPr>
          <a:xfrm>
            <a:off x="4924051" y="1432772"/>
            <a:ext cx="4284562" cy="597111"/>
          </a:xfrm>
        </p:spPr>
        <p:txBody>
          <a:bodyPr/>
          <a:lstStyle/>
          <a:p>
            <a:r>
              <a:rPr lang="en-US" dirty="0" smtClean="0"/>
              <a:t>Sample Mix</a:t>
            </a:r>
            <a:endParaRPr lang="en-US" dirty="0"/>
          </a:p>
        </p:txBody>
      </p:sp>
      <p:sp>
        <p:nvSpPr>
          <p:cNvPr id="14" name="Content Placeholder 7"/>
          <p:cNvSpPr>
            <a:spLocks noGrp="1"/>
          </p:cNvSpPr>
          <p:nvPr>
            <p:ph sz="quarter" idx="4"/>
          </p:nvPr>
        </p:nvSpPr>
        <p:spPr>
          <a:xfrm>
            <a:off x="4924051" y="2029883"/>
            <a:ext cx="4284562" cy="4370917"/>
          </a:xfrm>
        </p:spPr>
        <p:txBody>
          <a:bodyPr/>
          <a:lstStyle/>
          <a:p>
            <a:r>
              <a:rPr lang="en-US" dirty="0" err="1" smtClean="0"/>
              <a:t>Sunn</a:t>
            </a:r>
            <a:r>
              <a:rPr lang="en-US" dirty="0" smtClean="0"/>
              <a:t> Hemp - 5 </a:t>
            </a:r>
            <a:r>
              <a:rPr lang="en-US" dirty="0" err="1" smtClean="0"/>
              <a:t>lbs</a:t>
            </a:r>
            <a:r>
              <a:rPr lang="en-US" dirty="0" smtClean="0"/>
              <a:t>/ac</a:t>
            </a:r>
          </a:p>
          <a:p>
            <a:r>
              <a:rPr lang="en-US" dirty="0" smtClean="0"/>
              <a:t>Buckwheat - 10 </a:t>
            </a:r>
            <a:r>
              <a:rPr lang="en-US" dirty="0" err="1" smtClean="0"/>
              <a:t>lbs</a:t>
            </a:r>
            <a:r>
              <a:rPr lang="en-US" dirty="0" smtClean="0"/>
              <a:t>/ac</a:t>
            </a:r>
            <a:r>
              <a:rPr lang="en-US" dirty="0"/>
              <a:t>	</a:t>
            </a:r>
            <a:endParaRPr lang="en-US" dirty="0" smtClean="0"/>
          </a:p>
          <a:p>
            <a:r>
              <a:rPr lang="en-US" dirty="0" smtClean="0"/>
              <a:t>Berseem Clover - 2 </a:t>
            </a:r>
            <a:r>
              <a:rPr lang="en-US" dirty="0" err="1" smtClean="0"/>
              <a:t>lbs</a:t>
            </a:r>
            <a:r>
              <a:rPr lang="en-US" dirty="0" smtClean="0"/>
              <a:t>/ac</a:t>
            </a:r>
            <a:endParaRPr lang="en-US" dirty="0"/>
          </a:p>
          <a:p>
            <a:r>
              <a:rPr lang="en-US" dirty="0"/>
              <a:t>Crimson </a:t>
            </a:r>
            <a:r>
              <a:rPr lang="en-US" dirty="0" smtClean="0"/>
              <a:t>Clover - </a:t>
            </a:r>
            <a:r>
              <a:rPr lang="en-US" dirty="0"/>
              <a:t>2 </a:t>
            </a:r>
            <a:r>
              <a:rPr lang="en-US" dirty="0" err="1"/>
              <a:t>lbs</a:t>
            </a:r>
            <a:r>
              <a:rPr lang="en-US" dirty="0"/>
              <a:t>/ac</a:t>
            </a:r>
          </a:p>
          <a:p>
            <a:pPr lvl="0"/>
            <a:r>
              <a:rPr lang="en-US" dirty="0" smtClean="0"/>
              <a:t>Flax</a:t>
            </a:r>
            <a:r>
              <a:rPr lang="en-US" dirty="0">
                <a:solidFill>
                  <a:srgbClr val="000000"/>
                </a:solidFill>
              </a:rPr>
              <a:t>- </a:t>
            </a:r>
            <a:r>
              <a:rPr lang="en-US" dirty="0" smtClean="0">
                <a:solidFill>
                  <a:srgbClr val="000000"/>
                </a:solidFill>
              </a:rPr>
              <a:t>4 </a:t>
            </a:r>
            <a:r>
              <a:rPr lang="en-US" dirty="0" err="1" smtClean="0">
                <a:solidFill>
                  <a:srgbClr val="000000"/>
                </a:solidFill>
              </a:rPr>
              <a:t>lbs</a:t>
            </a:r>
            <a:r>
              <a:rPr lang="en-US" dirty="0" smtClean="0">
                <a:solidFill>
                  <a:srgbClr val="000000"/>
                </a:solidFill>
              </a:rPr>
              <a:t>/ac</a:t>
            </a:r>
            <a:r>
              <a:rPr lang="en-US" dirty="0"/>
              <a:t>		</a:t>
            </a:r>
            <a:endParaRPr lang="en-US" dirty="0" smtClean="0"/>
          </a:p>
          <a:p>
            <a:pPr lvl="0"/>
            <a:r>
              <a:rPr lang="en-US" dirty="0" smtClean="0"/>
              <a:t>Cowpeas</a:t>
            </a:r>
            <a:r>
              <a:rPr lang="en-US" dirty="0"/>
              <a:t> </a:t>
            </a:r>
            <a:r>
              <a:rPr lang="en-US" dirty="0" smtClean="0">
                <a:solidFill>
                  <a:srgbClr val="000000"/>
                </a:solidFill>
              </a:rPr>
              <a:t>- 5 </a:t>
            </a:r>
            <a:r>
              <a:rPr lang="en-US" dirty="0" err="1" smtClean="0">
                <a:solidFill>
                  <a:srgbClr val="000000"/>
                </a:solidFill>
              </a:rPr>
              <a:t>lbs</a:t>
            </a:r>
            <a:r>
              <a:rPr lang="en-US" dirty="0" smtClean="0">
                <a:solidFill>
                  <a:srgbClr val="000000"/>
                </a:solidFill>
              </a:rPr>
              <a:t>/ac</a:t>
            </a:r>
            <a:r>
              <a:rPr lang="en-US" dirty="0" smtClean="0"/>
              <a:t> </a:t>
            </a:r>
          </a:p>
          <a:p>
            <a:r>
              <a:rPr lang="en-US" dirty="0" smtClean="0"/>
              <a:t>Forage Turnip - .4 </a:t>
            </a:r>
            <a:r>
              <a:rPr lang="en-US" dirty="0" err="1"/>
              <a:t>lbs</a:t>
            </a:r>
            <a:r>
              <a:rPr lang="en-US" dirty="0"/>
              <a:t>/ac </a:t>
            </a:r>
            <a:endParaRPr lang="en-US" dirty="0" smtClean="0"/>
          </a:p>
          <a:p>
            <a:r>
              <a:rPr lang="en-US" dirty="0" smtClean="0"/>
              <a:t>Forage Brassica -.4 </a:t>
            </a:r>
            <a:r>
              <a:rPr lang="en-US" dirty="0" err="1"/>
              <a:t>lbs</a:t>
            </a:r>
            <a:r>
              <a:rPr lang="en-US" dirty="0"/>
              <a:t>/ac </a:t>
            </a:r>
          </a:p>
          <a:p>
            <a:r>
              <a:rPr lang="en-US" dirty="0" smtClean="0"/>
              <a:t>Rape - .4 </a:t>
            </a:r>
            <a:r>
              <a:rPr lang="en-US" dirty="0" err="1"/>
              <a:t>lbs</a:t>
            </a:r>
            <a:r>
              <a:rPr lang="en-US" dirty="0"/>
              <a:t>/ac 			</a:t>
            </a:r>
          </a:p>
          <a:p>
            <a:endParaRPr lang="en-US" dirty="0"/>
          </a:p>
          <a:p>
            <a:endParaRPr lang="en-US" dirty="0"/>
          </a:p>
        </p:txBody>
      </p:sp>
      <p:pic>
        <p:nvPicPr>
          <p:cNvPr id="15"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633463" y="1881615"/>
            <a:ext cx="4141788" cy="4439386"/>
          </a:xfrm>
        </p:spPr>
      </p:pic>
    </p:spTree>
    <p:extLst>
      <p:ext uri="{BB962C8B-B14F-4D97-AF65-F5344CB8AC3E}">
        <p14:creationId xmlns:p14="http://schemas.microsoft.com/office/powerpoint/2010/main" val="2782667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914400" y="990600"/>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How can we promote Honey Bee forage?</a:t>
            </a:r>
            <a:endParaRPr lang="en-US" sz="2600" kern="0" dirty="0">
              <a:solidFill>
                <a:sysClr val="windowText" lastClr="000000"/>
              </a:solidFill>
              <a:latin typeface="Berlin Sans FB" pitchFamily="34" charset="0"/>
            </a:endParaRPr>
          </a:p>
        </p:txBody>
      </p:sp>
      <p:sp>
        <p:nvSpPr>
          <p:cNvPr id="16" name="Content Placeholder 2"/>
          <p:cNvSpPr>
            <a:spLocks noGrp="1"/>
          </p:cNvSpPr>
          <p:nvPr>
            <p:ph idx="1"/>
          </p:nvPr>
        </p:nvSpPr>
        <p:spPr>
          <a:xfrm>
            <a:off x="914400" y="1858355"/>
            <a:ext cx="8723948" cy="1755353"/>
          </a:xfrm>
        </p:spPr>
        <p:txBody>
          <a:bodyPr>
            <a:noAutofit/>
          </a:bodyPr>
          <a:lstStyle/>
          <a:p>
            <a:r>
              <a:rPr lang="en-US" sz="2800" b="1" dirty="0"/>
              <a:t>Cover crops</a:t>
            </a:r>
          </a:p>
          <a:p>
            <a:r>
              <a:rPr lang="en-US" sz="2800" b="1" dirty="0" smtClean="0"/>
              <a:t>Deer food plots</a:t>
            </a:r>
          </a:p>
          <a:p>
            <a:r>
              <a:rPr lang="en-US" sz="2800" b="1" dirty="0"/>
              <a:t>Soil health</a:t>
            </a:r>
          </a:p>
          <a:p>
            <a:r>
              <a:rPr lang="en-US" sz="2800" b="1" dirty="0" smtClean="0"/>
              <a:t>Annual grazing forage</a:t>
            </a:r>
          </a:p>
        </p:txBody>
      </p:sp>
      <p:sp>
        <p:nvSpPr>
          <p:cNvPr id="17" name="Title 1"/>
          <p:cNvSpPr>
            <a:spLocks noGrp="1"/>
          </p:cNvSpPr>
          <p:nvPr>
            <p:ph type="title"/>
          </p:nvPr>
        </p:nvSpPr>
        <p:spPr>
          <a:xfrm>
            <a:off x="914400" y="3429000"/>
            <a:ext cx="9693275" cy="3276600"/>
          </a:xfrm>
        </p:spPr>
        <p:txBody>
          <a:bodyPr>
            <a:noAutofit/>
          </a:bodyPr>
          <a:lstStyle/>
          <a:p>
            <a:pPr algn="l">
              <a:spcBef>
                <a:spcPts val="600"/>
              </a:spcBef>
            </a:pPr>
            <a:r>
              <a:rPr lang="en-US" sz="2600" dirty="0" smtClean="0">
                <a:latin typeface="Berlin Sans FB" panose="020E0602020502020306" pitchFamily="34" charset="0"/>
              </a:rPr>
              <a:t>Which conservation programs allow hives?</a:t>
            </a:r>
            <a:br>
              <a:rPr lang="en-US" sz="2600" dirty="0" smtClean="0">
                <a:latin typeface="Berlin Sans FB" panose="020E0602020502020306" pitchFamily="34" charset="0"/>
              </a:rPr>
            </a:br>
            <a:r>
              <a:rPr lang="en-US" sz="2800" b="1" dirty="0" smtClean="0"/>
              <a:t>CRP - Yes</a:t>
            </a:r>
            <a:br>
              <a:rPr lang="en-US" sz="2800" b="1" dirty="0" smtClean="0"/>
            </a:br>
            <a:r>
              <a:rPr lang="en-US" sz="2800" b="1" dirty="0" smtClean="0"/>
              <a:t>EQIP - Yes</a:t>
            </a:r>
            <a:br>
              <a:rPr lang="en-US" sz="2800" b="1" dirty="0" smtClean="0"/>
            </a:br>
            <a:r>
              <a:rPr lang="en-US" sz="2800" b="1" dirty="0" smtClean="0"/>
              <a:t>CSP - Yes</a:t>
            </a:r>
            <a:br>
              <a:rPr lang="en-US" sz="2800" b="1" dirty="0" smtClean="0"/>
            </a:br>
            <a:r>
              <a:rPr lang="en-US" sz="2800" b="1" dirty="0" smtClean="0"/>
              <a:t>WRP- No</a:t>
            </a:r>
            <a:endParaRPr lang="en-US" sz="2800" b="1" dirty="0"/>
          </a:p>
        </p:txBody>
      </p:sp>
    </p:spTree>
    <p:extLst>
      <p:ext uri="{BB962C8B-B14F-4D97-AF65-F5344CB8AC3E}">
        <p14:creationId xmlns:p14="http://schemas.microsoft.com/office/powerpoint/2010/main" val="454337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28715"/>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Participant Eligibility for NRCS Programs</a:t>
            </a:r>
            <a:endParaRPr lang="en-US" sz="2600" kern="0" dirty="0">
              <a:solidFill>
                <a:sysClr val="windowText" lastClr="000000"/>
              </a:solidFill>
              <a:latin typeface="Berlin Sans FB" pitchFamily="34" charset="0"/>
            </a:endParaRPr>
          </a:p>
        </p:txBody>
      </p:sp>
      <p:sp>
        <p:nvSpPr>
          <p:cNvPr id="3" name="Rectangle 2"/>
          <p:cNvSpPr/>
          <p:nvPr/>
        </p:nvSpPr>
        <p:spPr>
          <a:xfrm>
            <a:off x="487680" y="1843115"/>
            <a:ext cx="7543800" cy="3309111"/>
          </a:xfrm>
          <a:prstGeom prst="rect">
            <a:avLst/>
          </a:prstGeom>
        </p:spPr>
        <p:txBody>
          <a:bodyPr wrap="square">
            <a:spAutoFit/>
          </a:bodyPr>
          <a:lstStyle/>
          <a:p>
            <a:pPr marL="914400" lvl="1" indent="-457200">
              <a:buFont typeface="Arial" panose="020B0604020202020204" pitchFamily="34" charset="0"/>
              <a:buChar char="•"/>
            </a:pPr>
            <a:r>
              <a:rPr lang="en-US" sz="2613" dirty="0"/>
              <a:t>Be a producer – engaged in ag production or forestry </a:t>
            </a:r>
            <a:r>
              <a:rPr lang="en-US" sz="2613" dirty="0" smtClean="0"/>
              <a:t>mgmt. </a:t>
            </a:r>
            <a:r>
              <a:rPr lang="en-US" sz="2613" dirty="0"/>
              <a:t>&amp; have interest in the </a:t>
            </a:r>
            <a:r>
              <a:rPr lang="en-US" sz="2613" dirty="0" smtClean="0"/>
              <a:t>operation</a:t>
            </a:r>
          </a:p>
          <a:p>
            <a:pPr marL="914400" lvl="1" indent="-457200">
              <a:buFont typeface="Arial" panose="020B0604020202020204" pitchFamily="34" charset="0"/>
              <a:buChar char="•"/>
            </a:pPr>
            <a:r>
              <a:rPr lang="en-US" sz="2613" dirty="0" smtClean="0"/>
              <a:t>Have </a:t>
            </a:r>
            <a:r>
              <a:rPr lang="en-US" sz="2613" dirty="0"/>
              <a:t>control of the land for the contract term</a:t>
            </a:r>
          </a:p>
          <a:p>
            <a:pPr marL="914400" lvl="1" indent="-457200">
              <a:buFont typeface="Arial" panose="020B0604020202020204" pitchFamily="34" charset="0"/>
              <a:buChar char="•"/>
            </a:pPr>
            <a:r>
              <a:rPr lang="en-US" sz="2613" dirty="0"/>
              <a:t>Land offered is ag land, private forest land, or other ag land which ag or forest products are produced</a:t>
            </a:r>
          </a:p>
          <a:p>
            <a:pPr marL="914400" lvl="1" indent="-457200">
              <a:buFont typeface="Arial" panose="020B0604020202020204" pitchFamily="34" charset="0"/>
              <a:buChar char="•"/>
            </a:pPr>
            <a:r>
              <a:rPr lang="en-US" sz="2613" dirty="0"/>
              <a:t>Must be in compliance with highly erodible and wetland conservation compliance provisions</a:t>
            </a:r>
            <a:endParaRPr lang="en-US" dirty="0"/>
          </a:p>
        </p:txBody>
      </p:sp>
    </p:spTree>
    <p:extLst>
      <p:ext uri="{BB962C8B-B14F-4D97-AF65-F5344CB8AC3E}">
        <p14:creationId xmlns:p14="http://schemas.microsoft.com/office/powerpoint/2010/main" val="19025506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28715"/>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Beginning Farmer Eligibility</a:t>
            </a:r>
            <a:endParaRPr lang="en-US" sz="2600" kern="0" dirty="0">
              <a:solidFill>
                <a:sysClr val="windowText" lastClr="000000"/>
              </a:solidFill>
              <a:latin typeface="Berlin Sans FB" pitchFamily="34" charset="0"/>
            </a:endParaRPr>
          </a:p>
        </p:txBody>
      </p:sp>
      <p:sp>
        <p:nvSpPr>
          <p:cNvPr id="3" name="Rectangle 2"/>
          <p:cNvSpPr/>
          <p:nvPr/>
        </p:nvSpPr>
        <p:spPr>
          <a:xfrm>
            <a:off x="487680" y="1843115"/>
            <a:ext cx="7543800" cy="3539430"/>
          </a:xfrm>
          <a:prstGeom prst="rect">
            <a:avLst/>
          </a:prstGeom>
        </p:spPr>
        <p:txBody>
          <a:bodyPr wrap="square">
            <a:spAutoFit/>
          </a:bodyPr>
          <a:lstStyle/>
          <a:p>
            <a:pPr marL="457200" indent="-457200">
              <a:buFont typeface="Arial" panose="020B0604020202020204" pitchFamily="34" charset="0"/>
              <a:buChar char="•"/>
            </a:pPr>
            <a:r>
              <a:rPr lang="en-US" sz="2800" dirty="0"/>
              <a:t>Have not operated a farm or ranch, or has operated a farm or ranch for not more than 10 consecutive years</a:t>
            </a:r>
          </a:p>
          <a:p>
            <a:pPr marL="457200" indent="-457200">
              <a:buFont typeface="Arial" panose="020B0604020202020204" pitchFamily="34" charset="0"/>
              <a:buChar char="•"/>
            </a:pPr>
            <a:r>
              <a:rPr lang="en-US" sz="2800" dirty="0"/>
              <a:t>Will materially and substantially participate in the operation of the farm or ranch</a:t>
            </a:r>
          </a:p>
          <a:p>
            <a:pPr marL="457200" indent="-457200">
              <a:buFont typeface="Arial" panose="020B0604020202020204" pitchFamily="34" charset="0"/>
              <a:buChar char="•"/>
            </a:pPr>
            <a:r>
              <a:rPr lang="en-US" sz="2800" dirty="0"/>
              <a:t>If eligibility is met up to 90% cost share may be available for conservation practice implementation</a:t>
            </a:r>
          </a:p>
        </p:txBody>
      </p:sp>
    </p:spTree>
    <p:extLst>
      <p:ext uri="{BB962C8B-B14F-4D97-AF65-F5344CB8AC3E}">
        <p14:creationId xmlns:p14="http://schemas.microsoft.com/office/powerpoint/2010/main" val="16616329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28715"/>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Trees and shrubs for Bees! </a:t>
            </a:r>
            <a:endParaRPr lang="en-US" sz="2600" kern="0" dirty="0">
              <a:solidFill>
                <a:sysClr val="windowText" lastClr="000000"/>
              </a:solidFill>
              <a:latin typeface="Berlin Sans FB" pitchFamily="34" charset="0"/>
            </a:endParaRPr>
          </a:p>
        </p:txBody>
      </p:sp>
      <p:sp>
        <p:nvSpPr>
          <p:cNvPr id="3" name="Rectangle 2"/>
          <p:cNvSpPr/>
          <p:nvPr/>
        </p:nvSpPr>
        <p:spPr>
          <a:xfrm>
            <a:off x="317863" y="1710735"/>
            <a:ext cx="7543800" cy="2246769"/>
          </a:xfrm>
          <a:prstGeom prst="rect">
            <a:avLst/>
          </a:prstGeom>
        </p:spPr>
        <p:txBody>
          <a:bodyPr wrap="square">
            <a:spAutoFit/>
          </a:bodyPr>
          <a:lstStyle/>
          <a:p>
            <a:pPr marL="457200" indent="-457200">
              <a:buFont typeface="Arial" panose="020B0604020202020204" pitchFamily="34" charset="0"/>
              <a:buChar char="•"/>
            </a:pPr>
            <a:r>
              <a:rPr lang="en-US" sz="2000" dirty="0" smtClean="0"/>
              <a:t>Locust</a:t>
            </a:r>
            <a:endParaRPr lang="en-US" sz="2000" dirty="0"/>
          </a:p>
          <a:p>
            <a:pPr marL="457200" indent="-457200">
              <a:buFont typeface="Arial" panose="020B0604020202020204" pitchFamily="34" charset="0"/>
              <a:buChar char="•"/>
            </a:pPr>
            <a:r>
              <a:rPr lang="en-US" sz="2000" dirty="0" smtClean="0"/>
              <a:t>Basswood</a:t>
            </a:r>
            <a:endParaRPr lang="en-US" sz="2000" dirty="0"/>
          </a:p>
          <a:p>
            <a:pPr marL="457200" indent="-457200">
              <a:buFont typeface="Arial" panose="020B0604020202020204" pitchFamily="34" charset="0"/>
              <a:buChar char="•"/>
            </a:pPr>
            <a:r>
              <a:rPr lang="en-US" sz="2000" dirty="0"/>
              <a:t>American Elm</a:t>
            </a:r>
          </a:p>
          <a:p>
            <a:pPr marL="457200" indent="-457200">
              <a:buFont typeface="Arial" panose="020B0604020202020204" pitchFamily="34" charset="0"/>
              <a:buChar char="•"/>
            </a:pPr>
            <a:r>
              <a:rPr lang="en-US" sz="2000" dirty="0"/>
              <a:t>Black </a:t>
            </a:r>
            <a:r>
              <a:rPr lang="en-US" sz="2000" dirty="0" smtClean="0"/>
              <a:t>Cherry</a:t>
            </a:r>
            <a:endParaRPr lang="en-US" sz="2000" dirty="0"/>
          </a:p>
          <a:p>
            <a:pPr marL="457200" indent="-457200">
              <a:buFont typeface="Arial" panose="020B0604020202020204" pitchFamily="34" charset="0"/>
              <a:buChar char="•"/>
            </a:pPr>
            <a:r>
              <a:rPr lang="en-US" sz="2000" dirty="0"/>
              <a:t>Common Hackberry </a:t>
            </a:r>
          </a:p>
          <a:p>
            <a:pPr marL="457200" indent="-457200">
              <a:buFont typeface="Arial" panose="020B0604020202020204" pitchFamily="34" charset="0"/>
              <a:buChar char="•"/>
            </a:pPr>
            <a:r>
              <a:rPr lang="en-US" sz="2000" dirty="0"/>
              <a:t>Northern Catalpa </a:t>
            </a:r>
          </a:p>
          <a:p>
            <a:pPr marL="457200" indent="-457200">
              <a:buFont typeface="Arial" panose="020B0604020202020204" pitchFamily="34" charset="0"/>
              <a:buChar char="•"/>
            </a:pPr>
            <a:r>
              <a:rPr lang="en-US" sz="2000" dirty="0"/>
              <a:t>Ohio Buckeye </a:t>
            </a:r>
          </a:p>
        </p:txBody>
      </p:sp>
      <p:sp>
        <p:nvSpPr>
          <p:cNvPr id="2" name="Rectangle 1"/>
          <p:cNvSpPr/>
          <p:nvPr/>
        </p:nvSpPr>
        <p:spPr>
          <a:xfrm>
            <a:off x="4295783" y="1710735"/>
            <a:ext cx="4572000" cy="3170099"/>
          </a:xfrm>
          <a:prstGeom prst="rect">
            <a:avLst/>
          </a:prstGeom>
        </p:spPr>
        <p:txBody>
          <a:bodyPr>
            <a:spAutoFit/>
          </a:bodyPr>
          <a:lstStyle/>
          <a:p>
            <a:pPr marL="285750" indent="-285750">
              <a:buFont typeface="Arial" panose="020B0604020202020204" pitchFamily="34" charset="0"/>
              <a:buChar char="•"/>
            </a:pPr>
            <a:r>
              <a:rPr lang="en-US" sz="2000" dirty="0"/>
              <a:t>Pussy Willow – very early</a:t>
            </a:r>
          </a:p>
          <a:p>
            <a:pPr marL="285750" indent="-285750">
              <a:buFont typeface="Arial" panose="020B0604020202020204" pitchFamily="34" charset="0"/>
              <a:buChar char="•"/>
            </a:pPr>
            <a:r>
              <a:rPr lang="en-US" sz="2000" dirty="0"/>
              <a:t>American Plum -early</a:t>
            </a:r>
          </a:p>
          <a:p>
            <a:pPr marL="285750" indent="-285750">
              <a:buFont typeface="Arial" panose="020B0604020202020204" pitchFamily="34" charset="0"/>
              <a:buChar char="•"/>
            </a:pPr>
            <a:r>
              <a:rPr lang="en-US" sz="2000" dirty="0" err="1"/>
              <a:t>Buffaloberry</a:t>
            </a:r>
            <a:r>
              <a:rPr lang="en-US" sz="2000" dirty="0"/>
              <a:t> –early</a:t>
            </a:r>
          </a:p>
          <a:p>
            <a:pPr marL="285750" indent="-285750">
              <a:buFont typeface="Arial" panose="020B0604020202020204" pitchFamily="34" charset="0"/>
              <a:buChar char="•"/>
            </a:pPr>
            <a:r>
              <a:rPr lang="en-US" sz="2000" dirty="0"/>
              <a:t>Golden or Black Currant –early</a:t>
            </a:r>
          </a:p>
          <a:p>
            <a:pPr marL="285750" indent="-285750">
              <a:buFont typeface="Arial" panose="020B0604020202020204" pitchFamily="34" charset="0"/>
              <a:buChar char="•"/>
            </a:pPr>
            <a:r>
              <a:rPr lang="en-US" sz="2000" dirty="0"/>
              <a:t>Nannyberry - mid</a:t>
            </a:r>
          </a:p>
          <a:p>
            <a:pPr marL="285750" indent="-285750">
              <a:buFont typeface="Arial" panose="020B0604020202020204" pitchFamily="34" charset="0"/>
              <a:buChar char="•"/>
            </a:pPr>
            <a:r>
              <a:rPr lang="en-US" sz="2000" dirty="0"/>
              <a:t>Common Chokecherry - mid</a:t>
            </a:r>
          </a:p>
          <a:p>
            <a:pPr marL="285750" indent="-285750">
              <a:buFont typeface="Arial" panose="020B0604020202020204" pitchFamily="34" charset="0"/>
              <a:buChar char="•"/>
            </a:pPr>
            <a:r>
              <a:rPr lang="en-US" sz="2000" dirty="0"/>
              <a:t>Silky Dogwood &amp; Red Osier Dogwood- mid</a:t>
            </a:r>
          </a:p>
          <a:p>
            <a:pPr marL="285750" indent="-285750">
              <a:buFont typeface="Arial" panose="020B0604020202020204" pitchFamily="34" charset="0"/>
              <a:buChar char="•"/>
            </a:pPr>
            <a:r>
              <a:rPr lang="en-US" sz="2000" dirty="0"/>
              <a:t>Common Elderberry – mid to late</a:t>
            </a:r>
          </a:p>
          <a:p>
            <a:pPr marL="285750" indent="-285750">
              <a:buFont typeface="Arial" panose="020B0604020202020204" pitchFamily="34" charset="0"/>
              <a:buChar char="•"/>
            </a:pPr>
            <a:r>
              <a:rPr lang="en-US" sz="2000" dirty="0"/>
              <a:t>Native Roses - late</a:t>
            </a:r>
          </a:p>
        </p:txBody>
      </p:sp>
      <p:pic>
        <p:nvPicPr>
          <p:cNvPr id="7"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1483623" y="4229526"/>
            <a:ext cx="2601101" cy="2356452"/>
          </a:xfrm>
          <a:prstGeom prst="rect">
            <a:avLst/>
          </a:prstGeom>
          <a:ln>
            <a:noFill/>
          </a:ln>
          <a:effectLst>
            <a:softEdge rad="112500"/>
          </a:effectLst>
        </p:spPr>
      </p:pic>
    </p:spTree>
    <p:extLst>
      <p:ext uri="{BB962C8B-B14F-4D97-AF65-F5344CB8AC3E}">
        <p14:creationId xmlns:p14="http://schemas.microsoft.com/office/powerpoint/2010/main" val="1465619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28715"/>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Native Forbs/Legumes Beneficial to Bees</a:t>
            </a:r>
            <a:endParaRPr lang="en-US" sz="2600" kern="0" dirty="0">
              <a:solidFill>
                <a:sysClr val="windowText" lastClr="000000"/>
              </a:solidFill>
              <a:latin typeface="Berlin Sans FB" pitchFamily="34" charset="0"/>
            </a:endParaRPr>
          </a:p>
        </p:txBody>
      </p:sp>
      <p:sp>
        <p:nvSpPr>
          <p:cNvPr id="3" name="Rectangle 2"/>
          <p:cNvSpPr/>
          <p:nvPr/>
        </p:nvSpPr>
        <p:spPr>
          <a:xfrm>
            <a:off x="1295400" y="2090172"/>
            <a:ext cx="7543800" cy="2677656"/>
          </a:xfrm>
          <a:prstGeom prst="rect">
            <a:avLst/>
          </a:prstGeom>
        </p:spPr>
        <p:txBody>
          <a:bodyPr wrap="square">
            <a:spAutoFit/>
          </a:bodyPr>
          <a:lstStyle/>
          <a:p>
            <a:pPr marL="342900" indent="-342900">
              <a:buFont typeface="Arial" panose="020B0604020202020204" pitchFamily="34" charset="0"/>
              <a:buChar char="•"/>
            </a:pPr>
            <a:r>
              <a:rPr lang="en-US" sz="2800" dirty="0"/>
              <a:t>Mountain </a:t>
            </a:r>
            <a:r>
              <a:rPr lang="en-US" sz="2800" dirty="0" smtClean="0"/>
              <a:t>Mint</a:t>
            </a:r>
            <a:endParaRPr lang="en-US" sz="2800" dirty="0"/>
          </a:p>
          <a:p>
            <a:pPr marL="342900" indent="-342900">
              <a:buFont typeface="Arial" panose="020B0604020202020204" pitchFamily="34" charset="0"/>
              <a:buChar char="•"/>
            </a:pPr>
            <a:r>
              <a:rPr lang="en-US" sz="2800" dirty="0"/>
              <a:t>Purple Prairie </a:t>
            </a:r>
            <a:r>
              <a:rPr lang="en-US" sz="2800" dirty="0" smtClean="0"/>
              <a:t>Clover</a:t>
            </a:r>
            <a:endParaRPr lang="en-US" sz="2800" dirty="0"/>
          </a:p>
          <a:p>
            <a:pPr marL="342900" indent="-342900">
              <a:buFont typeface="Arial" panose="020B0604020202020204" pitchFamily="34" charset="0"/>
              <a:buChar char="•"/>
            </a:pPr>
            <a:r>
              <a:rPr lang="en-US" sz="2800" dirty="0" smtClean="0"/>
              <a:t>Sneezeweed</a:t>
            </a:r>
            <a:endParaRPr lang="en-US" sz="2800" dirty="0"/>
          </a:p>
          <a:p>
            <a:pPr marL="342900" indent="-342900">
              <a:buFont typeface="Arial" panose="020B0604020202020204" pitchFamily="34" charset="0"/>
              <a:buChar char="•"/>
            </a:pPr>
            <a:r>
              <a:rPr lang="en-US" sz="2800" dirty="0"/>
              <a:t>Common &amp; Swamp Milkweed </a:t>
            </a:r>
          </a:p>
          <a:p>
            <a:pPr marL="342900" indent="-342900">
              <a:buFont typeface="Arial" panose="020B0604020202020204" pitchFamily="34" charset="0"/>
              <a:buChar char="•"/>
            </a:pPr>
            <a:r>
              <a:rPr lang="en-US" sz="2800" dirty="0"/>
              <a:t>New England, Sky Blue &amp; Smooth Aster</a:t>
            </a:r>
          </a:p>
          <a:p>
            <a:pPr marL="342900" indent="-342900">
              <a:buFont typeface="Arial" panose="020B0604020202020204" pitchFamily="34" charset="0"/>
              <a:buChar char="•"/>
            </a:pPr>
            <a:r>
              <a:rPr lang="en-US" sz="2800" dirty="0"/>
              <a:t>Stiff &amp; Showy Goldenrod</a:t>
            </a:r>
          </a:p>
        </p:txBody>
      </p:sp>
    </p:spTree>
    <p:extLst>
      <p:ext uri="{BB962C8B-B14F-4D97-AF65-F5344CB8AC3E}">
        <p14:creationId xmlns:p14="http://schemas.microsoft.com/office/powerpoint/2010/main" val="3930131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12" name="Title 3"/>
          <p:cNvSpPr txBox="1">
            <a:spLocks/>
          </p:cNvSpPr>
          <p:nvPr/>
        </p:nvSpPr>
        <p:spPr>
          <a:xfrm>
            <a:off x="152400" y="928715"/>
            <a:ext cx="7620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600" kern="0" dirty="0" smtClean="0">
                <a:solidFill>
                  <a:sysClr val="windowText" lastClr="000000"/>
                </a:solidFill>
                <a:latin typeface="Berlin Sans FB" pitchFamily="34" charset="0"/>
              </a:rPr>
              <a:t>Native Forbs Benefiting Honey Bee</a:t>
            </a:r>
            <a:endParaRPr lang="en-US" sz="2600" kern="0" dirty="0">
              <a:solidFill>
                <a:sysClr val="windowText" lastClr="000000"/>
              </a:solidFill>
              <a:latin typeface="Berlin Sans FB" pitchFamily="34" charset="0"/>
            </a:endParaRPr>
          </a:p>
        </p:txBody>
      </p:sp>
      <p:graphicFrame>
        <p:nvGraphicFramePr>
          <p:cNvPr id="6" name="Content Placeholder 3"/>
          <p:cNvGraphicFramePr>
            <a:graphicFrameLocks noGrp="1"/>
          </p:cNvGraphicFramePr>
          <p:nvPr>
            <p:ph sz="quarter" idx="1"/>
            <p:extLst>
              <p:ext uri="{D42A27DB-BD31-4B8C-83A1-F6EECF244321}">
                <p14:modId xmlns:p14="http://schemas.microsoft.com/office/powerpoint/2010/main" val="1307951457"/>
              </p:ext>
            </p:extLst>
          </p:nvPr>
        </p:nvGraphicFramePr>
        <p:xfrm>
          <a:off x="0" y="1718313"/>
          <a:ext cx="9296399" cy="5130978"/>
        </p:xfrm>
        <a:graphic>
          <a:graphicData uri="http://schemas.openxmlformats.org/drawingml/2006/table">
            <a:tbl>
              <a:tblPr>
                <a:tableStyleId>{5C22544A-7EE6-4342-B048-85BDC9FD1C3A}</a:tableStyleId>
              </a:tblPr>
              <a:tblGrid>
                <a:gridCol w="2101775"/>
                <a:gridCol w="2319199"/>
                <a:gridCol w="1159600"/>
                <a:gridCol w="3715825"/>
              </a:tblGrid>
              <a:tr h="509774">
                <a:tc gridSpan="2">
                  <a:txBody>
                    <a:bodyPr/>
                    <a:lstStyle/>
                    <a:p>
                      <a:pPr marL="0" marR="0" algn="ctr">
                        <a:spcBef>
                          <a:spcPts val="0"/>
                        </a:spcBef>
                        <a:spcAft>
                          <a:spcPts val="0"/>
                        </a:spcAft>
                      </a:pPr>
                      <a:r>
                        <a:rPr lang="en-US" sz="700" dirty="0">
                          <a:effectLst/>
                        </a:rPr>
                        <a:t> </a:t>
                      </a:r>
                      <a:endParaRPr lang="en-US" sz="800" dirty="0">
                        <a:effectLst/>
                      </a:endParaRPr>
                    </a:p>
                    <a:p>
                      <a:pPr marL="0" marR="0" algn="ctr">
                        <a:spcBef>
                          <a:spcPts val="0"/>
                        </a:spcBef>
                        <a:spcAft>
                          <a:spcPts val="0"/>
                        </a:spcAft>
                      </a:pPr>
                      <a:r>
                        <a:rPr lang="en-US" sz="700" dirty="0">
                          <a:effectLst/>
                        </a:rPr>
                        <a:t>RECOMMENDED NATIVE FORB SPECIES BENEFITTING HONEY BEES</a:t>
                      </a:r>
                      <a:endParaRPr lang="en-US" sz="800" dirty="0">
                        <a:effectLst/>
                        <a:latin typeface="Times New Roman"/>
                        <a:ea typeface="Calibri"/>
                      </a:endParaRPr>
                    </a:p>
                  </a:txBody>
                  <a:tcPr marL="47762" marR="47762" marT="0" marB="0"/>
                </a:tc>
                <a:tc hMerge="1">
                  <a:txBody>
                    <a:bodyPr/>
                    <a:lstStyle/>
                    <a:p>
                      <a:endParaRPr lang="en-US"/>
                    </a:p>
                  </a:txBody>
                  <a:tcPr/>
                </a:tc>
                <a:tc>
                  <a:txBody>
                    <a:bodyPr/>
                    <a:lstStyle/>
                    <a:p>
                      <a:pPr marL="0" marR="0" algn="ctr">
                        <a:spcBef>
                          <a:spcPts val="0"/>
                        </a:spcBef>
                        <a:spcAft>
                          <a:spcPts val="0"/>
                        </a:spcAft>
                      </a:pPr>
                      <a:r>
                        <a:rPr lang="en-US" sz="700">
                          <a:effectLst/>
                        </a:rPr>
                        <a:t> </a:t>
                      </a:r>
                      <a:endParaRPr lang="en-US" sz="800">
                        <a:effectLst/>
                      </a:endParaRPr>
                    </a:p>
                    <a:p>
                      <a:pPr marL="0" marR="0" algn="ctr">
                        <a:spcBef>
                          <a:spcPts val="0"/>
                        </a:spcBef>
                        <a:spcAft>
                          <a:spcPts val="0"/>
                        </a:spcAft>
                      </a:pPr>
                      <a:r>
                        <a:rPr lang="en-US" sz="700">
                          <a:effectLst/>
                        </a:rPr>
                        <a:t>Bloom Color</a:t>
                      </a:r>
                      <a:endParaRPr lang="en-US" sz="800">
                        <a:effectLst/>
                      </a:endParaRPr>
                    </a:p>
                    <a:p>
                      <a:pPr marL="0" marR="0" algn="ctr">
                        <a:spcBef>
                          <a:spcPts val="0"/>
                        </a:spcBef>
                        <a:spcAft>
                          <a:spcPts val="0"/>
                        </a:spcAft>
                      </a:pPr>
                      <a:r>
                        <a:rPr lang="en-US" sz="700">
                          <a:effectLst/>
                        </a:rPr>
                        <a:t>pp</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dirty="0">
                          <a:effectLst/>
                        </a:rPr>
                        <a:t>Flowering Season</a:t>
                      </a:r>
                      <a:endParaRPr lang="en-US" sz="800" dirty="0">
                        <a:effectLst/>
                      </a:endParaRPr>
                    </a:p>
                    <a:p>
                      <a:pPr marL="0" marR="0" algn="l">
                        <a:spcBef>
                          <a:spcPts val="0"/>
                        </a:spcBef>
                        <a:spcAft>
                          <a:spcPts val="0"/>
                        </a:spcAft>
                      </a:pPr>
                      <a:r>
                        <a:rPr lang="en-US" sz="700" dirty="0" smtClean="0">
                          <a:effectLst/>
                        </a:rPr>
                        <a:t>                                                                Early </a:t>
                      </a:r>
                      <a:r>
                        <a:rPr lang="en-US" sz="700" dirty="0">
                          <a:effectLst/>
                        </a:rPr>
                        <a:t>= April – June</a:t>
                      </a:r>
                      <a:endParaRPr lang="en-US" sz="800" dirty="0">
                        <a:effectLst/>
                      </a:endParaRPr>
                    </a:p>
                    <a:p>
                      <a:pPr marL="0" marR="0" algn="l">
                        <a:spcBef>
                          <a:spcPts val="0"/>
                        </a:spcBef>
                        <a:spcAft>
                          <a:spcPts val="0"/>
                        </a:spcAft>
                      </a:pPr>
                      <a:r>
                        <a:rPr lang="en-US" sz="700" dirty="0" smtClean="0">
                          <a:effectLst/>
                        </a:rPr>
                        <a:t>                                                                Mid </a:t>
                      </a:r>
                      <a:r>
                        <a:rPr lang="en-US" sz="700" dirty="0">
                          <a:effectLst/>
                        </a:rPr>
                        <a:t>= June – August</a:t>
                      </a:r>
                      <a:endParaRPr lang="en-US" sz="800" dirty="0">
                        <a:effectLst/>
                      </a:endParaRPr>
                    </a:p>
                    <a:p>
                      <a:pPr marL="0" marR="0" algn="l">
                        <a:spcBef>
                          <a:spcPts val="0"/>
                        </a:spcBef>
                        <a:spcAft>
                          <a:spcPts val="0"/>
                        </a:spcAft>
                      </a:pPr>
                      <a:r>
                        <a:rPr lang="en-US" sz="700" dirty="0" smtClean="0">
                          <a:effectLst/>
                        </a:rPr>
                        <a:t>                                                                Late </a:t>
                      </a:r>
                      <a:r>
                        <a:rPr lang="en-US" sz="700" dirty="0">
                          <a:effectLst/>
                        </a:rPr>
                        <a:t>= August </a:t>
                      </a:r>
                      <a:r>
                        <a:rPr lang="en-US" sz="700" dirty="0" smtClean="0">
                          <a:effectLst/>
                        </a:rPr>
                        <a:t>– </a:t>
                      </a:r>
                      <a:r>
                        <a:rPr lang="en-US" sz="700" dirty="0">
                          <a:effectLst/>
                        </a:rPr>
                        <a:t>October</a:t>
                      </a:r>
                      <a:endParaRPr lang="en-US" sz="800" dirty="0">
                        <a:effectLst/>
                        <a:latin typeface="Times New Roman"/>
                        <a:ea typeface="Calibri"/>
                      </a:endParaRPr>
                    </a:p>
                  </a:txBody>
                  <a:tcPr marL="47762" marR="47762" marT="0" marB="0"/>
                </a:tc>
              </a:tr>
              <a:tr h="127443">
                <a:tc>
                  <a:txBody>
                    <a:bodyPr/>
                    <a:lstStyle/>
                    <a:p>
                      <a:pPr marL="0" marR="0" algn="ctr">
                        <a:spcBef>
                          <a:spcPts val="0"/>
                        </a:spcBef>
                        <a:spcAft>
                          <a:spcPts val="0"/>
                        </a:spcAft>
                      </a:pPr>
                      <a:r>
                        <a:rPr lang="en-US" sz="700" dirty="0">
                          <a:effectLst/>
                        </a:rPr>
                        <a:t> </a:t>
                      </a:r>
                      <a:endParaRPr lang="en-US" sz="800" dirty="0">
                        <a:effectLst/>
                        <a:latin typeface="Times New Roman"/>
                        <a:ea typeface="Calibri"/>
                      </a:endParaRPr>
                    </a:p>
                  </a:txBody>
                  <a:tcPr marL="47762" marR="47762" marT="0" marB="0"/>
                </a:tc>
                <a:tc gridSpan="3">
                  <a:txBody>
                    <a:bodyPr/>
                    <a:lstStyle/>
                    <a:p>
                      <a:pPr marL="0" marR="0" algn="l">
                        <a:spcBef>
                          <a:spcPts val="0"/>
                        </a:spcBef>
                        <a:spcAft>
                          <a:spcPts val="0"/>
                        </a:spcAft>
                      </a:pPr>
                      <a:r>
                        <a:rPr lang="en-US" sz="700" dirty="0">
                          <a:effectLst/>
                        </a:rPr>
                        <a:t> </a:t>
                      </a:r>
                      <a:endParaRPr lang="en-US" sz="800" dirty="0">
                        <a:effectLst/>
                        <a:latin typeface="Times New Roman"/>
                        <a:ea typeface="Calibri"/>
                      </a:endParaRPr>
                    </a:p>
                  </a:txBody>
                  <a:tcPr marL="47762" marR="47762" marT="0" marB="0"/>
                </a:tc>
                <a:tc hMerge="1">
                  <a:txBody>
                    <a:bodyPr/>
                    <a:lstStyle/>
                    <a:p>
                      <a:endParaRPr lang="en-US"/>
                    </a:p>
                  </a:txBody>
                  <a:tcPr/>
                </a:tc>
                <a:tc hMerge="1">
                  <a:txBody>
                    <a:bodyPr/>
                    <a:lstStyle/>
                    <a:p>
                      <a:endParaRPr lang="en-US"/>
                    </a:p>
                  </a:txBody>
                  <a:tcPr/>
                </a:tc>
              </a:tr>
              <a:tr h="131024">
                <a:tc>
                  <a:txBody>
                    <a:bodyPr/>
                    <a:lstStyle/>
                    <a:p>
                      <a:pPr marL="0" marR="0" algn="l">
                        <a:spcBef>
                          <a:spcPts val="0"/>
                        </a:spcBef>
                        <a:spcAft>
                          <a:spcPts val="0"/>
                        </a:spcAft>
                      </a:pPr>
                      <a:r>
                        <a:rPr lang="en-US" sz="700" dirty="0">
                          <a:effectLst/>
                        </a:rPr>
                        <a:t>Butterfly Weed</a:t>
                      </a:r>
                      <a:endParaRPr lang="en-US" sz="800" dirty="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(Asclepias tuberosa)</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Orange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August</a:t>
                      </a:r>
                      <a:endParaRPr lang="en-US" sz="800">
                        <a:effectLst/>
                        <a:latin typeface="Times New Roman"/>
                        <a:ea typeface="Calibri"/>
                      </a:endParaRPr>
                    </a:p>
                  </a:txBody>
                  <a:tcPr marL="47762" marR="47762" marT="0" marB="0"/>
                </a:tc>
              </a:tr>
              <a:tr h="131024">
                <a:tc>
                  <a:txBody>
                    <a:bodyPr/>
                    <a:lstStyle/>
                    <a:p>
                      <a:pPr marL="0" marR="0" algn="l">
                        <a:spcBef>
                          <a:spcPts val="0"/>
                        </a:spcBef>
                        <a:spcAft>
                          <a:spcPts val="0"/>
                        </a:spcAft>
                      </a:pPr>
                      <a:r>
                        <a:rPr lang="en-US" sz="700">
                          <a:effectLst/>
                        </a:rPr>
                        <a:t>Canada Milkvetch</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(Astragalus canadensis)</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Cream</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June - August</a:t>
                      </a:r>
                      <a:endParaRPr lang="en-US" sz="800">
                        <a:effectLst/>
                        <a:latin typeface="Times New Roman"/>
                        <a:ea typeface="Calibri"/>
                      </a:endParaRPr>
                    </a:p>
                  </a:txBody>
                  <a:tcPr marL="47762" marR="47762" marT="0" marB="0" anchor="b"/>
                </a:tc>
              </a:tr>
              <a:tr h="127443">
                <a:tc>
                  <a:txBody>
                    <a:bodyPr/>
                    <a:lstStyle/>
                    <a:p>
                      <a:pPr marL="0" marR="0" algn="l">
                        <a:spcBef>
                          <a:spcPts val="0"/>
                        </a:spcBef>
                        <a:spcAft>
                          <a:spcPts val="0"/>
                        </a:spcAft>
                      </a:pPr>
                      <a:r>
                        <a:rPr lang="en-US" sz="700">
                          <a:effectLst/>
                        </a:rPr>
                        <a:t>Culvers Root</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(Veronicastrum virginicum)</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White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June - August</a:t>
                      </a:r>
                      <a:endParaRPr lang="en-US" sz="800">
                        <a:effectLst/>
                        <a:latin typeface="Times New Roman"/>
                        <a:ea typeface="Calibri"/>
                      </a:endParaRPr>
                    </a:p>
                  </a:txBody>
                  <a:tcPr marL="47762" marR="47762" marT="0" marB="0" anchor="b"/>
                </a:tc>
              </a:tr>
              <a:tr h="127443">
                <a:tc>
                  <a:txBody>
                    <a:bodyPr/>
                    <a:lstStyle/>
                    <a:p>
                      <a:pPr marL="0" marR="0" algn="l">
                        <a:spcBef>
                          <a:spcPts val="0"/>
                        </a:spcBef>
                        <a:spcAft>
                          <a:spcPts val="0"/>
                        </a:spcAft>
                      </a:pPr>
                      <a:r>
                        <a:rPr lang="en-US" sz="700">
                          <a:effectLst/>
                        </a:rPr>
                        <a:t>Ironweed</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(Veronia fasciculata)</a:t>
                      </a:r>
                      <a:endParaRPr lang="en-US" sz="800">
                        <a:effectLst/>
                        <a:latin typeface="Times New Roman"/>
                        <a:ea typeface="Calibri"/>
                      </a:endParaRPr>
                    </a:p>
                  </a:txBody>
                  <a:tcPr marL="47762" marR="47762" marT="0" marB="0" anchor="b"/>
                </a:tc>
                <a:tc>
                  <a:txBody>
                    <a:bodyPr/>
                    <a:lstStyle/>
                    <a:p>
                      <a:pPr marL="0" marR="0" algn="ctr">
                        <a:spcBef>
                          <a:spcPts val="0"/>
                        </a:spcBef>
                        <a:spcAft>
                          <a:spcPts val="0"/>
                        </a:spcAft>
                      </a:pPr>
                      <a:r>
                        <a:rPr lang="en-US" sz="700">
                          <a:effectLst/>
                        </a:rPr>
                        <a:t>Purple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September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Pale Purple Coneflower</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(Echinacea pallida)</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Pink</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June - July</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Rough Blazingstar</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(Liatris aspera)</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Purple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September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Showy Goldenrod</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(Solidago speciosa)</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Yellow</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September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Showy Penstemon</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(Penstemon grandiflorus)</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Lavender</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May - June</a:t>
                      </a:r>
                      <a:endParaRPr lang="en-US" sz="800">
                        <a:effectLst/>
                        <a:latin typeface="Times New Roman"/>
                        <a:ea typeface="Calibri"/>
                      </a:endParaRPr>
                    </a:p>
                  </a:txBody>
                  <a:tcPr marL="47762" marR="47762" marT="0" marB="0"/>
                </a:tc>
              </a:tr>
              <a:tr h="131024">
                <a:tc>
                  <a:txBody>
                    <a:bodyPr/>
                    <a:lstStyle/>
                    <a:p>
                      <a:pPr marL="0" marR="0" algn="l">
                        <a:spcBef>
                          <a:spcPts val="0"/>
                        </a:spcBef>
                        <a:spcAft>
                          <a:spcPts val="0"/>
                        </a:spcAft>
                      </a:pPr>
                      <a:r>
                        <a:rPr lang="en-US" sz="700">
                          <a:effectLst/>
                        </a:rPr>
                        <a:t>Smooth Aster</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(Aster laevis)</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Blue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August - September</a:t>
                      </a:r>
                      <a:endParaRPr lang="en-US" sz="800">
                        <a:effectLst/>
                        <a:latin typeface="Times New Roman"/>
                        <a:ea typeface="Calibri"/>
                      </a:endParaRPr>
                    </a:p>
                  </a:txBody>
                  <a:tcPr marL="47762" marR="47762" marT="0" marB="0"/>
                </a:tc>
              </a:tr>
              <a:tr h="131024">
                <a:tc>
                  <a:txBody>
                    <a:bodyPr/>
                    <a:lstStyle/>
                    <a:p>
                      <a:pPr marL="0" marR="0" algn="l">
                        <a:spcBef>
                          <a:spcPts val="0"/>
                        </a:spcBef>
                        <a:spcAft>
                          <a:spcPts val="0"/>
                        </a:spcAft>
                      </a:pPr>
                      <a:r>
                        <a:rPr lang="en-US" sz="700">
                          <a:effectLst/>
                        </a:rPr>
                        <a:t>Spotted Beebalm</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(Monarda punctata)</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Lavender</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September</a:t>
                      </a:r>
                      <a:endParaRPr lang="en-US" sz="800">
                        <a:effectLst/>
                        <a:latin typeface="Times New Roman"/>
                        <a:ea typeface="Calibri"/>
                      </a:endParaRPr>
                    </a:p>
                  </a:txBody>
                  <a:tcPr marL="47762" marR="47762" marT="0" marB="0"/>
                </a:tc>
              </a:tr>
              <a:tr h="131024">
                <a:tc>
                  <a:txBody>
                    <a:bodyPr/>
                    <a:lstStyle/>
                    <a:p>
                      <a:pPr marL="0" marR="0" algn="ctr">
                        <a:spcBef>
                          <a:spcPts val="0"/>
                        </a:spcBef>
                        <a:spcAft>
                          <a:spcPts val="0"/>
                        </a:spcAft>
                      </a:pPr>
                      <a:r>
                        <a:rPr lang="en-US" sz="700">
                          <a:effectLst/>
                        </a:rPr>
                        <a:t> </a:t>
                      </a:r>
                      <a:endParaRPr lang="en-US" sz="800">
                        <a:effectLst/>
                        <a:latin typeface="Times New Roman"/>
                        <a:ea typeface="Calibri"/>
                      </a:endParaRPr>
                    </a:p>
                  </a:txBody>
                  <a:tcPr marL="47762" marR="47762" marT="0" marB="0"/>
                </a:tc>
                <a:tc gridSpan="3">
                  <a:txBody>
                    <a:bodyPr/>
                    <a:lstStyle/>
                    <a:p>
                      <a:pPr marL="0" marR="0" algn="l">
                        <a:spcBef>
                          <a:spcPts val="0"/>
                        </a:spcBef>
                        <a:spcAft>
                          <a:spcPts val="0"/>
                        </a:spcAft>
                      </a:pPr>
                      <a:r>
                        <a:rPr lang="en-US" sz="700">
                          <a:effectLst/>
                        </a:rPr>
                        <a:t> </a:t>
                      </a:r>
                      <a:endParaRPr lang="en-US" sz="800">
                        <a:effectLst/>
                        <a:latin typeface="Times New Roman"/>
                        <a:ea typeface="Calibri"/>
                      </a:endParaRPr>
                    </a:p>
                  </a:txBody>
                  <a:tcPr marL="47762" marR="47762" marT="0" marB="0"/>
                </a:tc>
                <a:tc hMerge="1">
                  <a:txBody>
                    <a:bodyPr/>
                    <a:lstStyle/>
                    <a:p>
                      <a:endParaRPr lang="en-US"/>
                    </a:p>
                  </a:txBody>
                  <a:tcPr/>
                </a:tc>
                <a:tc hMerge="1">
                  <a:txBody>
                    <a:bodyPr/>
                    <a:lstStyle/>
                    <a:p>
                      <a:endParaRPr lang="en-US"/>
                    </a:p>
                  </a:txBody>
                  <a:tcPr/>
                </a:tc>
              </a:tr>
              <a:tr h="127443">
                <a:tc>
                  <a:txBody>
                    <a:bodyPr/>
                    <a:lstStyle/>
                    <a:p>
                      <a:pPr marL="0" marR="0" algn="l">
                        <a:spcBef>
                          <a:spcPts val="0"/>
                        </a:spcBef>
                        <a:spcAft>
                          <a:spcPts val="0"/>
                        </a:spcAft>
                      </a:pPr>
                      <a:r>
                        <a:rPr lang="en-US" sz="700">
                          <a:effectLst/>
                        </a:rPr>
                        <a:t>Canada Tick Trefoil</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(Desmodium canadense)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Purple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August</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Foxglove beardtongue</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(Penstemon digitalis)</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White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May - June</a:t>
                      </a:r>
                      <a:endParaRPr lang="en-US" sz="800">
                        <a:effectLst/>
                        <a:latin typeface="Times New Roman"/>
                        <a:ea typeface="Calibri"/>
                      </a:endParaRPr>
                    </a:p>
                  </a:txBody>
                  <a:tcPr marL="47762" marR="47762" marT="0" marB="0"/>
                </a:tc>
              </a:tr>
              <a:tr h="131024">
                <a:tc>
                  <a:txBody>
                    <a:bodyPr/>
                    <a:lstStyle/>
                    <a:p>
                      <a:pPr marL="0" marR="0" algn="l">
                        <a:spcBef>
                          <a:spcPts val="0"/>
                        </a:spcBef>
                        <a:spcAft>
                          <a:spcPts val="0"/>
                        </a:spcAft>
                      </a:pPr>
                      <a:r>
                        <a:rPr lang="en-US" sz="700">
                          <a:effectLst/>
                        </a:rPr>
                        <a:t>Giant Sunflower</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(Helianthus giganteus)</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Yellow</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October</a:t>
                      </a:r>
                      <a:endParaRPr lang="en-US" sz="800">
                        <a:effectLst/>
                        <a:latin typeface="Times New Roman"/>
                        <a:ea typeface="Calibri"/>
                      </a:endParaRPr>
                    </a:p>
                  </a:txBody>
                  <a:tcPr marL="47762" marR="47762" marT="0" marB="0"/>
                </a:tc>
              </a:tr>
              <a:tr h="137160">
                <a:tc>
                  <a:txBody>
                    <a:bodyPr/>
                    <a:lstStyle/>
                    <a:p>
                      <a:pPr marL="0" marR="0" algn="l">
                        <a:spcBef>
                          <a:spcPts val="0"/>
                        </a:spcBef>
                        <a:spcAft>
                          <a:spcPts val="0"/>
                        </a:spcAft>
                      </a:pPr>
                      <a:r>
                        <a:rPr lang="en-US" sz="900" b="1" dirty="0" smtClean="0">
                          <a:effectLst/>
                        </a:rPr>
                        <a:t>Mountain Mint</a:t>
                      </a:r>
                      <a:endParaRPr lang="en-US" sz="900" b="1" dirty="0">
                        <a:effectLst/>
                        <a:latin typeface="Times New Roman"/>
                        <a:ea typeface="Calibri"/>
                      </a:endParaRPr>
                    </a:p>
                  </a:txBody>
                  <a:tcPr marL="47762" marR="47762" marT="0" marB="0"/>
                </a:tc>
                <a:tc>
                  <a:txBody>
                    <a:bodyPr/>
                    <a:lstStyle/>
                    <a:p>
                      <a:pPr marL="0" marR="0" algn="l">
                        <a:spcBef>
                          <a:spcPts val="0"/>
                        </a:spcBef>
                        <a:spcAft>
                          <a:spcPts val="0"/>
                        </a:spcAft>
                      </a:pPr>
                      <a:r>
                        <a:rPr lang="en-US" sz="700" dirty="0">
                          <a:effectLst/>
                        </a:rPr>
                        <a:t>(</a:t>
                      </a:r>
                      <a:r>
                        <a:rPr lang="en-US" sz="700" dirty="0" err="1">
                          <a:effectLst/>
                        </a:rPr>
                        <a:t>Pycnanthemum</a:t>
                      </a:r>
                      <a:r>
                        <a:rPr lang="en-US" sz="700" dirty="0">
                          <a:effectLst/>
                        </a:rPr>
                        <a:t> </a:t>
                      </a:r>
                      <a:r>
                        <a:rPr lang="en-US" sz="700" dirty="0" err="1">
                          <a:effectLst/>
                        </a:rPr>
                        <a:t>virginium</a:t>
                      </a:r>
                      <a:r>
                        <a:rPr lang="en-US" sz="700" dirty="0">
                          <a:effectLst/>
                        </a:rPr>
                        <a:t>)</a:t>
                      </a:r>
                      <a:endParaRPr lang="en-US" sz="800" dirty="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White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dirty="0">
                          <a:effectLst/>
                        </a:rPr>
                        <a:t>June - September</a:t>
                      </a:r>
                      <a:endParaRPr lang="en-US" sz="800" dirty="0">
                        <a:effectLst/>
                        <a:latin typeface="Times New Roman"/>
                        <a:ea typeface="Calibri"/>
                      </a:endParaRPr>
                    </a:p>
                  </a:txBody>
                  <a:tcPr marL="47762" marR="47762" marT="0" marB="0" anchor="b"/>
                </a:tc>
              </a:tr>
              <a:tr h="127443">
                <a:tc>
                  <a:txBody>
                    <a:bodyPr/>
                    <a:lstStyle/>
                    <a:p>
                      <a:pPr marL="0" marR="0" algn="l">
                        <a:spcBef>
                          <a:spcPts val="0"/>
                        </a:spcBef>
                        <a:spcAft>
                          <a:spcPts val="0"/>
                        </a:spcAft>
                      </a:pPr>
                      <a:r>
                        <a:rPr lang="en-US" sz="700">
                          <a:effectLst/>
                        </a:rPr>
                        <a:t>Partridge Pea</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dirty="0">
                          <a:effectLst/>
                        </a:rPr>
                        <a:t>(Cassia </a:t>
                      </a:r>
                      <a:r>
                        <a:rPr lang="en-US" sz="700" dirty="0" err="1">
                          <a:effectLst/>
                        </a:rPr>
                        <a:t>fasticulata</a:t>
                      </a:r>
                      <a:r>
                        <a:rPr lang="en-US" sz="700" dirty="0">
                          <a:effectLst/>
                        </a:rPr>
                        <a:t>)</a:t>
                      </a:r>
                      <a:endParaRPr lang="en-US" sz="800" dirty="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Yellow</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September</a:t>
                      </a:r>
                      <a:endParaRPr lang="en-US" sz="800">
                        <a:effectLst/>
                        <a:latin typeface="Times New Roman"/>
                        <a:ea typeface="Calibri"/>
                      </a:endParaRPr>
                    </a:p>
                  </a:txBody>
                  <a:tcPr marL="47762" marR="47762" marT="0" marB="0"/>
                </a:tc>
              </a:tr>
              <a:tr h="127443">
                <a:tc>
                  <a:txBody>
                    <a:bodyPr/>
                    <a:lstStyle/>
                    <a:p>
                      <a:pPr marL="0" marR="0" algn="ctr">
                        <a:spcBef>
                          <a:spcPts val="0"/>
                        </a:spcBef>
                        <a:spcAft>
                          <a:spcPts val="0"/>
                        </a:spcAft>
                      </a:pPr>
                      <a:r>
                        <a:rPr lang="en-US" sz="700">
                          <a:effectLst/>
                        </a:rPr>
                        <a:t> </a:t>
                      </a:r>
                      <a:endParaRPr lang="en-US" sz="800">
                        <a:effectLst/>
                        <a:latin typeface="Times New Roman"/>
                        <a:ea typeface="Calibri"/>
                      </a:endParaRPr>
                    </a:p>
                  </a:txBody>
                  <a:tcPr marL="47762" marR="47762" marT="0" marB="0"/>
                </a:tc>
                <a:tc gridSpan="3">
                  <a:txBody>
                    <a:bodyPr/>
                    <a:lstStyle/>
                    <a:p>
                      <a:pPr marL="0" marR="0" algn="ctr">
                        <a:spcBef>
                          <a:spcPts val="0"/>
                        </a:spcBef>
                        <a:spcAft>
                          <a:spcPts val="0"/>
                        </a:spcAft>
                      </a:pPr>
                      <a:r>
                        <a:rPr lang="en-US" sz="700" dirty="0">
                          <a:effectLst/>
                        </a:rPr>
                        <a:t> </a:t>
                      </a:r>
                      <a:endParaRPr lang="en-US" sz="800" dirty="0">
                        <a:effectLst/>
                        <a:latin typeface="Times New Roman"/>
                        <a:ea typeface="Calibri"/>
                      </a:endParaRPr>
                    </a:p>
                  </a:txBody>
                  <a:tcPr marL="47762" marR="47762" marT="0" marB="0"/>
                </a:tc>
                <a:tc hMerge="1">
                  <a:txBody>
                    <a:bodyPr/>
                    <a:lstStyle/>
                    <a:p>
                      <a:endParaRPr lang="en-US"/>
                    </a:p>
                  </a:txBody>
                  <a:tcPr/>
                </a:tc>
                <a:tc hMerge="1">
                  <a:txBody>
                    <a:bodyPr/>
                    <a:lstStyle/>
                    <a:p>
                      <a:endParaRPr lang="en-US"/>
                    </a:p>
                  </a:txBody>
                  <a:tcPr/>
                </a:tc>
              </a:tr>
              <a:tr h="142116">
                <a:tc>
                  <a:txBody>
                    <a:bodyPr/>
                    <a:lstStyle/>
                    <a:p>
                      <a:pPr marL="0" marR="0" algn="l">
                        <a:spcBef>
                          <a:spcPts val="0"/>
                        </a:spcBef>
                        <a:spcAft>
                          <a:spcPts val="0"/>
                        </a:spcAft>
                      </a:pPr>
                      <a:r>
                        <a:rPr lang="en-US" sz="700">
                          <a:effectLst/>
                        </a:rPr>
                        <a:t>Boneset</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dirty="0">
                          <a:effectLst/>
                        </a:rPr>
                        <a:t>(Eupatorium </a:t>
                      </a:r>
                      <a:r>
                        <a:rPr lang="en-US" sz="700" dirty="0" err="1">
                          <a:effectLst/>
                        </a:rPr>
                        <a:t>perfoliatum</a:t>
                      </a:r>
                      <a:r>
                        <a:rPr lang="en-US" sz="700" dirty="0">
                          <a:effectLst/>
                        </a:rPr>
                        <a:t>)</a:t>
                      </a:r>
                      <a:endParaRPr lang="en-US" sz="800" dirty="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White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August - September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Cup Plant</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dirty="0">
                          <a:effectLst/>
                        </a:rPr>
                        <a:t>(</a:t>
                      </a:r>
                      <a:r>
                        <a:rPr lang="en-US" sz="700" dirty="0" err="1">
                          <a:effectLst/>
                        </a:rPr>
                        <a:t>Silphium</a:t>
                      </a:r>
                      <a:r>
                        <a:rPr lang="en-US" sz="700" dirty="0">
                          <a:effectLst/>
                        </a:rPr>
                        <a:t> </a:t>
                      </a:r>
                      <a:r>
                        <a:rPr lang="en-US" sz="700" dirty="0" err="1">
                          <a:effectLst/>
                        </a:rPr>
                        <a:t>perfoliatum</a:t>
                      </a:r>
                      <a:r>
                        <a:rPr lang="en-US" sz="700" dirty="0">
                          <a:effectLst/>
                        </a:rPr>
                        <a:t>)</a:t>
                      </a:r>
                      <a:endParaRPr lang="en-US" sz="800" dirty="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Yellow</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September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Joe-pye Weed</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(Eupatorium maculatum)</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Rose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September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New England Aster</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(Aster novae-angliae)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Purple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September - October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Panicled Aster</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(Aster lanceolatus)</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White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August - October</a:t>
                      </a:r>
                      <a:endParaRPr lang="en-US" sz="800">
                        <a:effectLst/>
                        <a:latin typeface="Times New Roman"/>
                        <a:ea typeface="Calibri"/>
                      </a:endParaRPr>
                    </a:p>
                  </a:txBody>
                  <a:tcPr marL="47762" marR="47762" marT="0" marB="0"/>
                </a:tc>
              </a:tr>
              <a:tr h="137160">
                <a:tc>
                  <a:txBody>
                    <a:bodyPr/>
                    <a:lstStyle/>
                    <a:p>
                      <a:pPr marL="0" marR="0" algn="l">
                        <a:spcBef>
                          <a:spcPts val="0"/>
                        </a:spcBef>
                        <a:spcAft>
                          <a:spcPts val="0"/>
                        </a:spcAft>
                      </a:pPr>
                      <a:r>
                        <a:rPr lang="en-US" sz="900" b="1" dirty="0">
                          <a:effectLst/>
                        </a:rPr>
                        <a:t>Sneezeweed</a:t>
                      </a:r>
                      <a:endParaRPr lang="en-US" sz="900" b="1" dirty="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(Helenium autumnale)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Yellow</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August - October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Swamp Milkweed  </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(Asclepias incarnata)</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Red</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June - July</a:t>
                      </a:r>
                      <a:endParaRPr lang="en-US" sz="800">
                        <a:effectLst/>
                        <a:latin typeface="Times New Roman"/>
                        <a:ea typeface="Calibri"/>
                      </a:endParaRPr>
                    </a:p>
                  </a:txBody>
                  <a:tcPr marL="47762" marR="47762" marT="0" marB="0"/>
                </a:tc>
              </a:tr>
              <a:tr h="127443">
                <a:tc>
                  <a:txBody>
                    <a:bodyPr/>
                    <a:lstStyle/>
                    <a:p>
                      <a:pPr marL="0" marR="0" algn="ctr">
                        <a:spcBef>
                          <a:spcPts val="0"/>
                        </a:spcBef>
                        <a:spcAft>
                          <a:spcPts val="0"/>
                        </a:spcAft>
                      </a:pPr>
                      <a:r>
                        <a:rPr lang="en-US" sz="700" dirty="0">
                          <a:effectLst/>
                        </a:rPr>
                        <a:t> </a:t>
                      </a:r>
                      <a:endParaRPr lang="en-US" sz="800" dirty="0">
                        <a:effectLst/>
                        <a:latin typeface="Times New Roman"/>
                        <a:ea typeface="Calibri"/>
                      </a:endParaRPr>
                    </a:p>
                  </a:txBody>
                  <a:tcPr marL="47762" marR="47762" marT="0" marB="0"/>
                </a:tc>
                <a:tc gridSpan="3">
                  <a:txBody>
                    <a:bodyPr/>
                    <a:lstStyle/>
                    <a:p>
                      <a:pPr marL="0" marR="0" algn="l">
                        <a:spcBef>
                          <a:spcPts val="0"/>
                        </a:spcBef>
                        <a:spcAft>
                          <a:spcPts val="0"/>
                        </a:spcAft>
                      </a:pPr>
                      <a:r>
                        <a:rPr lang="en-US" sz="700">
                          <a:effectLst/>
                        </a:rPr>
                        <a:t> </a:t>
                      </a:r>
                      <a:endParaRPr lang="en-US" sz="800">
                        <a:effectLst/>
                        <a:latin typeface="Times New Roman"/>
                        <a:ea typeface="Calibri"/>
                      </a:endParaRPr>
                    </a:p>
                  </a:txBody>
                  <a:tcPr marL="47762" marR="47762" marT="0" marB="0"/>
                </a:tc>
                <a:tc hMerge="1">
                  <a:txBody>
                    <a:bodyPr/>
                    <a:lstStyle/>
                    <a:p>
                      <a:endParaRPr lang="en-US"/>
                    </a:p>
                  </a:txBody>
                  <a:tcPr/>
                </a:tc>
                <a:tc hMerge="1">
                  <a:txBody>
                    <a:bodyPr/>
                    <a:lstStyle/>
                    <a:p>
                      <a:endParaRPr lang="en-US"/>
                    </a:p>
                  </a:txBody>
                  <a:tcPr/>
                </a:tc>
              </a:tr>
              <a:tr h="127443">
                <a:tc>
                  <a:txBody>
                    <a:bodyPr/>
                    <a:lstStyle/>
                    <a:p>
                      <a:pPr marL="0" marR="0" algn="l">
                        <a:spcBef>
                          <a:spcPts val="0"/>
                        </a:spcBef>
                        <a:spcAft>
                          <a:spcPts val="0"/>
                        </a:spcAft>
                      </a:pPr>
                      <a:r>
                        <a:rPr lang="en-US" sz="700">
                          <a:effectLst/>
                        </a:rPr>
                        <a:t>Common Milkweed</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(Asclepias syriaca)</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Purple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June - August</a:t>
                      </a:r>
                      <a:endParaRPr lang="en-US" sz="800">
                        <a:effectLst/>
                        <a:latin typeface="Times New Roman"/>
                        <a:ea typeface="Calibri"/>
                      </a:endParaRPr>
                    </a:p>
                  </a:txBody>
                  <a:tcPr marL="47762" marR="47762" marT="0" marB="0" anchor="b"/>
                </a:tc>
              </a:tr>
              <a:tr h="127443">
                <a:tc>
                  <a:txBody>
                    <a:bodyPr/>
                    <a:lstStyle/>
                    <a:p>
                      <a:pPr marL="0" marR="0" algn="l">
                        <a:spcBef>
                          <a:spcPts val="0"/>
                        </a:spcBef>
                        <a:spcAft>
                          <a:spcPts val="0"/>
                        </a:spcAft>
                      </a:pPr>
                      <a:r>
                        <a:rPr lang="en-US" sz="700">
                          <a:effectLst/>
                        </a:rPr>
                        <a:t>Giant Hyssop</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(Agastache spp.)</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Purple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October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Leadplant</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(Amorpha canescens)</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Purple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June-September</a:t>
                      </a:r>
                      <a:endParaRPr lang="en-US" sz="800">
                        <a:effectLst/>
                        <a:latin typeface="Times New Roman"/>
                        <a:ea typeface="Calibri"/>
                      </a:endParaRPr>
                    </a:p>
                  </a:txBody>
                  <a:tcPr marL="47762" marR="47762" marT="0" marB="0" anchor="b"/>
                </a:tc>
              </a:tr>
              <a:tr h="137160">
                <a:tc>
                  <a:txBody>
                    <a:bodyPr/>
                    <a:lstStyle/>
                    <a:p>
                      <a:pPr marL="0" marR="0" algn="l">
                        <a:spcBef>
                          <a:spcPts val="0"/>
                        </a:spcBef>
                        <a:spcAft>
                          <a:spcPts val="0"/>
                        </a:spcAft>
                      </a:pPr>
                      <a:r>
                        <a:rPr lang="en-US" sz="900" b="1" dirty="0">
                          <a:effectLst/>
                        </a:rPr>
                        <a:t>Purple </a:t>
                      </a:r>
                      <a:r>
                        <a:rPr lang="en-US" sz="900" b="1" dirty="0" smtClean="0">
                          <a:effectLst/>
                        </a:rPr>
                        <a:t>Prairie Clover</a:t>
                      </a:r>
                      <a:endParaRPr lang="en-US" sz="900" b="1" dirty="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(Petalostemum purpurum)</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Purple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August</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Showy Sunflower</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(Helianthus laetiflorus)</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Yellow</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July - October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a:effectLst/>
                        </a:rPr>
                        <a:t>Stiff Goldenrod</a:t>
                      </a:r>
                      <a:endParaRPr lang="en-US" sz="80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(Solidago rigida)</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Yellow</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August - September</a:t>
                      </a:r>
                      <a:endParaRPr lang="en-US" sz="800">
                        <a:effectLst/>
                        <a:latin typeface="Times New Roman"/>
                        <a:ea typeface="Calibri"/>
                      </a:endParaRPr>
                    </a:p>
                  </a:txBody>
                  <a:tcPr marL="47762" marR="47762" marT="0" marB="0"/>
                </a:tc>
              </a:tr>
              <a:tr h="127443">
                <a:tc>
                  <a:txBody>
                    <a:bodyPr/>
                    <a:lstStyle/>
                    <a:p>
                      <a:pPr marL="0" marR="0" algn="l">
                        <a:spcBef>
                          <a:spcPts val="0"/>
                        </a:spcBef>
                        <a:spcAft>
                          <a:spcPts val="0"/>
                        </a:spcAft>
                      </a:pPr>
                      <a:r>
                        <a:rPr lang="en-US" sz="700" dirty="0">
                          <a:effectLst/>
                        </a:rPr>
                        <a:t>White Prairie Clover</a:t>
                      </a:r>
                      <a:endParaRPr lang="en-US" sz="800" dirty="0">
                        <a:effectLst/>
                        <a:latin typeface="Times New Roman"/>
                        <a:ea typeface="Calibri"/>
                      </a:endParaRPr>
                    </a:p>
                  </a:txBody>
                  <a:tcPr marL="47762" marR="47762" marT="0" marB="0"/>
                </a:tc>
                <a:tc>
                  <a:txBody>
                    <a:bodyPr/>
                    <a:lstStyle/>
                    <a:p>
                      <a:pPr marL="0" marR="0" algn="l">
                        <a:spcBef>
                          <a:spcPts val="0"/>
                        </a:spcBef>
                        <a:spcAft>
                          <a:spcPts val="0"/>
                        </a:spcAft>
                      </a:pPr>
                      <a:r>
                        <a:rPr lang="en-US" sz="700">
                          <a:effectLst/>
                        </a:rPr>
                        <a:t>(Petalostemum candidum)</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White</a:t>
                      </a:r>
                      <a:endParaRPr lang="en-US" sz="800">
                        <a:effectLst/>
                        <a:latin typeface="Times New Roman"/>
                        <a:ea typeface="Calibri"/>
                      </a:endParaRPr>
                    </a:p>
                  </a:txBody>
                  <a:tcPr marL="47762" marR="47762" marT="0" marB="0"/>
                </a:tc>
                <a:tc>
                  <a:txBody>
                    <a:bodyPr/>
                    <a:lstStyle/>
                    <a:p>
                      <a:pPr marL="0" marR="0" algn="ctr">
                        <a:spcBef>
                          <a:spcPts val="0"/>
                        </a:spcBef>
                        <a:spcAft>
                          <a:spcPts val="0"/>
                        </a:spcAft>
                      </a:pPr>
                      <a:r>
                        <a:rPr lang="en-US" sz="700">
                          <a:effectLst/>
                        </a:rPr>
                        <a:t>June - September</a:t>
                      </a:r>
                      <a:endParaRPr lang="en-US" sz="800">
                        <a:effectLst/>
                        <a:latin typeface="Times New Roman"/>
                        <a:ea typeface="Calibri"/>
                      </a:endParaRPr>
                    </a:p>
                  </a:txBody>
                  <a:tcPr marL="47762" marR="47762" marT="0" marB="0" anchor="b"/>
                </a:tc>
              </a:tr>
              <a:tr h="350275">
                <a:tc gridSpan="4">
                  <a:txBody>
                    <a:bodyPr/>
                    <a:lstStyle/>
                    <a:p>
                      <a:pPr marL="0" marR="0" algn="l">
                        <a:spcBef>
                          <a:spcPts val="0"/>
                        </a:spcBef>
                        <a:spcAft>
                          <a:spcPts val="0"/>
                        </a:spcAft>
                      </a:pPr>
                      <a:r>
                        <a:rPr lang="en-US" sz="900" b="1" dirty="0">
                          <a:effectLst/>
                        </a:rPr>
                        <a:t>Bold species are considered highest value to honey bees.</a:t>
                      </a:r>
                      <a:endParaRPr lang="en-US" sz="900" b="1" dirty="0">
                        <a:effectLst/>
                        <a:latin typeface="Times New Roman"/>
                        <a:ea typeface="Calibri"/>
                      </a:endParaRPr>
                    </a:p>
                  </a:txBody>
                  <a:tcPr marL="47762" marR="47762" marT="0" marB="0"/>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665449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pic>
        <p:nvPicPr>
          <p:cNvPr id="7"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5800" y="1057275"/>
            <a:ext cx="7108371" cy="5798727"/>
          </a:xfrm>
          <a:ln>
            <a:noFill/>
          </a:ln>
        </p:spPr>
      </p:pic>
    </p:spTree>
    <p:extLst>
      <p:ext uri="{BB962C8B-B14F-4D97-AF65-F5344CB8AC3E}">
        <p14:creationId xmlns:p14="http://schemas.microsoft.com/office/powerpoint/2010/main" val="3591368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5122" name="Text Box 4"/>
          <p:cNvSpPr txBox="1">
            <a:spLocks noChangeArrowheads="1"/>
          </p:cNvSpPr>
          <p:nvPr/>
        </p:nvSpPr>
        <p:spPr bwMode="auto">
          <a:xfrm>
            <a:off x="685800" y="838200"/>
            <a:ext cx="4800600" cy="823913"/>
          </a:xfrm>
          <a:prstGeom prst="rect">
            <a:avLst/>
          </a:prstGeom>
          <a:noFill/>
          <a:ln w="9525">
            <a:noFill/>
            <a:miter lim="800000"/>
            <a:headEnd/>
            <a:tailEnd/>
          </a:ln>
        </p:spPr>
        <p:txBody>
          <a:bodyPr>
            <a:spAutoFit/>
          </a:bodyPr>
          <a:lstStyle/>
          <a:p>
            <a:pPr>
              <a:spcBef>
                <a:spcPct val="50000"/>
              </a:spcBef>
            </a:pPr>
            <a:r>
              <a:rPr lang="en-US" sz="4800" dirty="0">
                <a:latin typeface="Berlin Sans FB" pitchFamily="34" charset="0"/>
              </a:rPr>
              <a:t>Who We Are...</a:t>
            </a:r>
          </a:p>
        </p:txBody>
      </p:sp>
      <p:sp>
        <p:nvSpPr>
          <p:cNvPr id="125957" name="Text Box 5"/>
          <p:cNvSpPr txBox="1">
            <a:spLocks noChangeArrowheads="1"/>
          </p:cNvSpPr>
          <p:nvPr/>
        </p:nvSpPr>
        <p:spPr bwMode="auto">
          <a:xfrm>
            <a:off x="653845" y="1662113"/>
            <a:ext cx="7924800" cy="1015663"/>
          </a:xfrm>
          <a:prstGeom prst="rect">
            <a:avLst/>
          </a:prstGeom>
          <a:noFill/>
          <a:ln w="9525">
            <a:noFill/>
            <a:miter lim="800000"/>
            <a:headEnd/>
            <a:tailEnd/>
          </a:ln>
        </p:spPr>
        <p:txBody>
          <a:bodyPr>
            <a:spAutoFit/>
          </a:bodyPr>
          <a:lstStyle/>
          <a:p>
            <a:pPr>
              <a:spcBef>
                <a:spcPct val="50000"/>
              </a:spcBef>
            </a:pPr>
            <a:r>
              <a:rPr lang="en-US" sz="2000" dirty="0">
                <a:latin typeface="+mj-lt"/>
              </a:rPr>
              <a:t>Since that time, NRCS has </a:t>
            </a:r>
            <a:r>
              <a:rPr lang="en-US" sz="2000" dirty="0" smtClean="0">
                <a:latin typeface="+mj-lt"/>
              </a:rPr>
              <a:t>not only kept </a:t>
            </a:r>
            <a:r>
              <a:rPr lang="en-US" sz="2000" dirty="0">
                <a:latin typeface="+mj-lt"/>
              </a:rPr>
              <a:t>its commitment to protecting and conserving soil </a:t>
            </a:r>
            <a:r>
              <a:rPr lang="en-US" sz="2000" dirty="0" smtClean="0">
                <a:latin typeface="+mj-lt"/>
              </a:rPr>
              <a:t>but also recognized the need to establish, promote and maintain other </a:t>
            </a:r>
            <a:r>
              <a:rPr lang="en-US" sz="2000" dirty="0">
                <a:latin typeface="+mj-lt"/>
              </a:rPr>
              <a:t>natural resources on America’s private lands</a:t>
            </a:r>
            <a:r>
              <a:rPr lang="en-US" sz="2000" dirty="0" smtClean="0">
                <a:latin typeface="+mj-lt"/>
              </a:rPr>
              <a:t>.</a:t>
            </a:r>
            <a:endParaRPr lang="en-US" sz="2400" i="1" dirty="0">
              <a:solidFill>
                <a:schemeClr val="bg1"/>
              </a:solidFill>
              <a:latin typeface="Times New Roman" pitchFamily="18" charset="0"/>
            </a:endParaRPr>
          </a:p>
        </p:txBody>
      </p:sp>
      <p:pic>
        <p:nvPicPr>
          <p:cNvPr id="8" name="Picture 7" descr="BigBlue_field.JPG"/>
          <p:cNvPicPr>
            <a:picLocks noChangeAspect="1"/>
          </p:cNvPicPr>
          <p:nvPr/>
        </p:nvPicPr>
        <p:blipFill>
          <a:blip r:embed="rId4" cstate="screen"/>
          <a:srcRect/>
          <a:stretch>
            <a:fillRect/>
          </a:stretch>
        </p:blipFill>
        <p:spPr>
          <a:xfrm>
            <a:off x="0" y="2743200"/>
            <a:ext cx="9144000" cy="4343400"/>
          </a:xfrm>
          <a:prstGeom prst="rect">
            <a:avLst/>
          </a:prstGeom>
        </p:spPr>
      </p:pic>
      <p:cxnSp>
        <p:nvCxnSpPr>
          <p:cNvPr id="7" name="Straight Connector 6"/>
          <p:cNvCxnSpPr/>
          <p:nvPr/>
        </p:nvCxnSpPr>
        <p:spPr bwMode="auto">
          <a:xfrm>
            <a:off x="0" y="2743200"/>
            <a:ext cx="9144000" cy="0"/>
          </a:xfrm>
          <a:prstGeom prst="line">
            <a:avLst/>
          </a:prstGeom>
          <a:solidFill>
            <a:schemeClr val="accent1"/>
          </a:solidFill>
          <a:ln w="57150" cap="flat" cmpd="sng" algn="ctr">
            <a:solidFill>
              <a:schemeClr val="tx2"/>
            </a:solidFill>
            <a:prstDash val="solid"/>
            <a:round/>
            <a:headEnd type="none" w="med" len="med"/>
            <a:tailEnd type="none" w="med" len="med"/>
          </a:ln>
          <a:effectLst/>
        </p:spPr>
      </p:cxnSp>
      <p:sp>
        <p:nvSpPr>
          <p:cNvPr id="10" name="Text Box 5"/>
          <p:cNvSpPr txBox="1">
            <a:spLocks noChangeArrowheads="1"/>
          </p:cNvSpPr>
          <p:nvPr/>
        </p:nvSpPr>
        <p:spPr bwMode="auto">
          <a:xfrm>
            <a:off x="717755" y="5677406"/>
            <a:ext cx="7924800" cy="707886"/>
          </a:xfrm>
          <a:prstGeom prst="rect">
            <a:avLst/>
          </a:prstGeom>
          <a:noFill/>
          <a:ln w="9525">
            <a:noFill/>
            <a:miter lim="800000"/>
            <a:headEnd/>
            <a:tailEnd/>
          </a:ln>
        </p:spPr>
        <p:txBody>
          <a:bodyPr>
            <a:spAutoFit/>
          </a:bodyPr>
          <a:lstStyle/>
          <a:p>
            <a:pPr>
              <a:spcBef>
                <a:spcPct val="50000"/>
              </a:spcBef>
            </a:pPr>
            <a:r>
              <a:rPr lang="en-US" sz="2000" dirty="0" smtClean="0">
                <a:latin typeface="+mj-lt"/>
              </a:rPr>
              <a:t>Mission – provide leadership in a partnership effort to help people conserve, maintain, and improve our natural resources and environment.</a:t>
            </a:r>
            <a:endParaRPr lang="en-US" sz="2400" i="1" dirty="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25957"/>
                                        </p:tgtEl>
                                        <p:attrNameLst>
                                          <p:attrName>style.visibility</p:attrName>
                                        </p:attrNameLst>
                                      </p:cBhvr>
                                      <p:to>
                                        <p:strVal val="visible"/>
                                      </p:to>
                                    </p:set>
                                    <p:anim calcmode="lin" valueType="num">
                                      <p:cBhvr>
                                        <p:cTn id="7" dur="500" fill="hold"/>
                                        <p:tgtEl>
                                          <p:spTgt spid="125957"/>
                                        </p:tgtEl>
                                        <p:attrNameLst>
                                          <p:attrName>ppt_w</p:attrName>
                                        </p:attrNameLst>
                                      </p:cBhvr>
                                      <p:tavLst>
                                        <p:tav tm="0">
                                          <p:val>
                                            <p:fltVal val="0"/>
                                          </p:val>
                                        </p:tav>
                                        <p:tav tm="100000">
                                          <p:val>
                                            <p:strVal val="#ppt_w"/>
                                          </p:val>
                                        </p:tav>
                                      </p:tavLst>
                                    </p:anim>
                                    <p:anim calcmode="lin" valueType="num">
                                      <p:cBhvr>
                                        <p:cTn id="8" dur="500" fill="hold"/>
                                        <p:tgtEl>
                                          <p:spTgt spid="12595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utoUpdateAnimBg="0"/>
      <p:bldP spid="1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 name="Title 3"/>
          <p:cNvSpPr txBox="1">
            <a:spLocks/>
          </p:cNvSpPr>
          <p:nvPr/>
        </p:nvSpPr>
        <p:spPr>
          <a:xfrm>
            <a:off x="457200" y="142875"/>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rtl="0">
              <a:spcBef>
                <a:spcPct val="0"/>
              </a:spcBef>
            </a:pPr>
            <a:endParaRPr lang="en-US" sz="2600" kern="0" dirty="0">
              <a:solidFill>
                <a:sysClr val="windowText" lastClr="000000"/>
              </a:solidFill>
              <a:latin typeface="Berlin Sans FB" pitchFamily="34" charset="0"/>
            </a:endParaRPr>
          </a:p>
        </p:txBody>
      </p:sp>
      <p:sp>
        <p:nvSpPr>
          <p:cNvPr id="2" name="Text Placeholder 1"/>
          <p:cNvSpPr>
            <a:spLocks noGrp="1"/>
          </p:cNvSpPr>
          <p:nvPr>
            <p:ph type="body" idx="1"/>
          </p:nvPr>
        </p:nvSpPr>
        <p:spPr>
          <a:xfrm>
            <a:off x="501332" y="880269"/>
            <a:ext cx="4040188" cy="639762"/>
          </a:xfrm>
        </p:spPr>
        <p:txBody>
          <a:bodyPr>
            <a:normAutofit fontScale="92500"/>
          </a:bodyPr>
          <a:lstStyle/>
          <a:p>
            <a:r>
              <a:rPr lang="en-US" sz="2600" b="0" dirty="0" smtClean="0">
                <a:latin typeface="Berlin Sans FB" panose="020E0602020502020306" pitchFamily="34" charset="0"/>
              </a:rPr>
              <a:t>Monarch Initiative Overview</a:t>
            </a:r>
            <a:endParaRPr lang="en-US" sz="2600" b="0" dirty="0">
              <a:latin typeface="Berlin Sans FB" panose="020E0602020502020306" pitchFamily="34" charset="0"/>
            </a:endParaRPr>
          </a:p>
        </p:txBody>
      </p:sp>
      <p:sp>
        <p:nvSpPr>
          <p:cNvPr id="6" name="Subtitle 4"/>
          <p:cNvSpPr txBox="1">
            <a:spLocks/>
          </p:cNvSpPr>
          <p:nvPr/>
        </p:nvSpPr>
        <p:spPr>
          <a:xfrm>
            <a:off x="152400" y="2212216"/>
            <a:ext cx="6781800" cy="4493384"/>
          </a:xfrm>
          <a:prstGeom prst="rect">
            <a:avLst/>
          </a:prstGeom>
          <a:solidFill>
            <a:schemeClr val="bg1">
              <a:alpha val="80000"/>
            </a:schemeClr>
          </a:solidFill>
        </p:spPr>
        <p:txBody>
          <a:bodyPr vert="horz" lIns="91440" tIns="45720" rIns="91440" bIns="45720" rtlCol="0">
            <a:normAutofit/>
          </a:bodyPr>
          <a:lstStyle>
            <a:lvl1pPr marL="0" indent="0" algn="l" defTabSz="457200" rtl="0" eaLnBrk="1" latinLnBrk="0" hangingPunct="1">
              <a:spcBef>
                <a:spcPct val="20000"/>
              </a:spcBef>
              <a:buFont typeface="Arial"/>
              <a:buNone/>
              <a:defRPr sz="20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fontAlgn="auto">
              <a:spcAft>
                <a:spcPts val="0"/>
              </a:spcAft>
            </a:pPr>
            <a:r>
              <a:rPr lang="en-US" b="1" dirty="0" smtClean="0"/>
              <a:t>National Strategy: </a:t>
            </a:r>
            <a:r>
              <a:rPr lang="en-US" i="1" dirty="0" smtClean="0"/>
              <a:t>“All hands on deck”</a:t>
            </a:r>
          </a:p>
          <a:p>
            <a:pPr lvl="0" fontAlgn="auto">
              <a:spcAft>
                <a:spcPts val="0"/>
              </a:spcAft>
            </a:pPr>
            <a:r>
              <a:rPr lang="en-US" b="1" dirty="0" smtClean="0"/>
              <a:t>USDA’s strategy:</a:t>
            </a:r>
          </a:p>
          <a:p>
            <a:pPr marL="457200" lvl="0" fontAlgn="auto">
              <a:spcAft>
                <a:spcPts val="0"/>
              </a:spcAft>
            </a:pPr>
            <a:r>
              <a:rPr lang="en-US" b="1" dirty="0" smtClean="0"/>
              <a:t>Farm Service Agency </a:t>
            </a:r>
          </a:p>
          <a:p>
            <a:pPr marL="457200" lvl="0" fontAlgn="auto">
              <a:spcAft>
                <a:spcPts val="0"/>
              </a:spcAft>
            </a:pPr>
            <a:r>
              <a:rPr lang="en-US" dirty="0"/>
              <a:t>	</a:t>
            </a:r>
            <a:r>
              <a:rPr lang="en-US" dirty="0" smtClean="0"/>
              <a:t>Conservation Reserve Program</a:t>
            </a:r>
          </a:p>
          <a:p>
            <a:pPr marL="457200" lvl="0" fontAlgn="auto">
              <a:spcAft>
                <a:spcPts val="0"/>
              </a:spcAft>
            </a:pPr>
            <a:r>
              <a:rPr lang="en-US" b="1" dirty="0" smtClean="0"/>
              <a:t>Natural Resources Conservation Service </a:t>
            </a:r>
          </a:p>
          <a:p>
            <a:pPr marL="457200" lvl="0" fontAlgn="auto">
              <a:spcAft>
                <a:spcPts val="0"/>
              </a:spcAft>
            </a:pPr>
            <a:r>
              <a:rPr lang="en-US" dirty="0"/>
              <a:t>	</a:t>
            </a:r>
            <a:r>
              <a:rPr lang="en-US" dirty="0" smtClean="0"/>
              <a:t>Environmental Quality </a:t>
            </a:r>
            <a:r>
              <a:rPr lang="en-US" dirty="0" smtClean="0"/>
              <a:t>Incentives Program</a:t>
            </a:r>
            <a:endParaRPr lang="en-US" dirty="0" smtClean="0"/>
          </a:p>
          <a:p>
            <a:pPr marL="457200" fontAlgn="auto">
              <a:spcAft>
                <a:spcPts val="0"/>
              </a:spcAft>
            </a:pPr>
            <a:r>
              <a:rPr lang="en-US" dirty="0" smtClean="0"/>
              <a:t>	</a:t>
            </a:r>
            <a:r>
              <a:rPr lang="en-US" dirty="0"/>
              <a:t>Conservation </a:t>
            </a:r>
            <a:r>
              <a:rPr lang="en-US" dirty="0" smtClean="0"/>
              <a:t>Stewardship </a:t>
            </a:r>
            <a:r>
              <a:rPr lang="en-US" dirty="0"/>
              <a:t>Program</a:t>
            </a:r>
          </a:p>
          <a:p>
            <a:pPr marL="457200" fontAlgn="auto">
              <a:spcAft>
                <a:spcPts val="0"/>
              </a:spcAft>
            </a:pPr>
            <a:r>
              <a:rPr lang="en-US" dirty="0" smtClean="0"/>
              <a:t>	Wetland Reserve Program</a:t>
            </a:r>
          </a:p>
          <a:p>
            <a:pPr marL="457200" fontAlgn="auto">
              <a:spcAft>
                <a:spcPts val="0"/>
              </a:spcAft>
            </a:pPr>
            <a:r>
              <a:rPr lang="en-US" dirty="0"/>
              <a:t>	</a:t>
            </a:r>
            <a:r>
              <a:rPr lang="en-US" dirty="0" smtClean="0"/>
              <a:t>Agricultural Conservation Easements Program</a:t>
            </a:r>
          </a:p>
          <a:p>
            <a:pPr fontAlgn="auto">
              <a:spcAft>
                <a:spcPts val="0"/>
              </a:spcAft>
            </a:pPr>
            <a:endParaRPr lang="en-US" dirty="0"/>
          </a:p>
          <a:p>
            <a:pPr fontAlgn="auto">
              <a:spcAft>
                <a:spcPts val="0"/>
              </a:spcAft>
            </a:pPr>
            <a:endParaRPr lang="en-US" sz="2000" dirty="0" smtClean="0"/>
          </a:p>
        </p:txBody>
      </p:sp>
      <p:pic>
        <p:nvPicPr>
          <p:cNvPr id="10" name="Picture 9" descr="MonarchHabitatStrategy_FINAL.pdf - Adobe Acrobat"/>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09252" y="1600200"/>
            <a:ext cx="3232549" cy="3511581"/>
          </a:xfrm>
          <a:prstGeom prst="rect">
            <a:avLst/>
          </a:prstGeom>
        </p:spPr>
      </p:pic>
    </p:spTree>
    <p:extLst>
      <p:ext uri="{BB962C8B-B14F-4D97-AF65-F5344CB8AC3E}">
        <p14:creationId xmlns:p14="http://schemas.microsoft.com/office/powerpoint/2010/main" val="539121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2" name="Title 1"/>
          <p:cNvSpPr>
            <a:spLocks noGrp="1"/>
          </p:cNvSpPr>
          <p:nvPr>
            <p:ph type="title"/>
          </p:nvPr>
        </p:nvSpPr>
        <p:spPr>
          <a:xfrm>
            <a:off x="4648200" y="838200"/>
            <a:ext cx="4495800" cy="808038"/>
          </a:xfrm>
        </p:spPr>
        <p:txBody>
          <a:bodyPr>
            <a:normAutofit/>
          </a:bodyPr>
          <a:lstStyle/>
          <a:p>
            <a:r>
              <a:rPr lang="en-US" sz="3600" dirty="0" smtClean="0">
                <a:effectLst>
                  <a:outerShdw blurRad="38100" dist="38100" dir="2700000" algn="tl">
                    <a:srgbClr val="000000">
                      <a:alpha val="43137"/>
                    </a:srgbClr>
                  </a:outerShdw>
                </a:effectLst>
                <a:latin typeface="Berlin Sans FB" panose="020E0602020502020306" pitchFamily="34" charset="0"/>
              </a:rPr>
              <a:t>Resources</a:t>
            </a:r>
            <a:endParaRPr lang="en-US" sz="3600" dirty="0">
              <a:effectLst>
                <a:outerShdw blurRad="38100" dist="38100" dir="2700000" algn="tl">
                  <a:srgbClr val="000000">
                    <a:alpha val="43137"/>
                  </a:srgbClr>
                </a:outerShdw>
              </a:effectLst>
              <a:latin typeface="Berlin Sans FB" pitchFamily="34" charset="0"/>
            </a:endParaRPr>
          </a:p>
        </p:txBody>
      </p:sp>
      <p:sp>
        <p:nvSpPr>
          <p:cNvPr id="3" name="Content Placeholder 2"/>
          <p:cNvSpPr>
            <a:spLocks noGrp="1"/>
          </p:cNvSpPr>
          <p:nvPr>
            <p:ph idx="1"/>
          </p:nvPr>
        </p:nvSpPr>
        <p:spPr>
          <a:xfrm>
            <a:off x="4914900" y="1575537"/>
            <a:ext cx="3962400" cy="4525963"/>
          </a:xfrm>
        </p:spPr>
        <p:txBody>
          <a:bodyPr>
            <a:normAutofit/>
          </a:bodyPr>
          <a:lstStyle/>
          <a:p>
            <a:r>
              <a:rPr lang="en-US" sz="2000" dirty="0" smtClean="0"/>
              <a:t>The WI USDA NRCS website is full of technical resources that can be used for education and planning purposes!</a:t>
            </a:r>
            <a:endParaRPr lang="en-US" sz="2000" dirty="0" smtClean="0">
              <a:hlinkClick r:id="rId4"/>
            </a:endParaRPr>
          </a:p>
          <a:p>
            <a:r>
              <a:rPr lang="en-US" sz="2800" b="1" dirty="0" smtClean="0">
                <a:hlinkClick r:id="rId5"/>
              </a:rPr>
              <a:t>www.wi.nrcs.usda.gov</a:t>
            </a:r>
            <a:r>
              <a:rPr lang="en-US" sz="2000" dirty="0" smtClean="0"/>
              <a:t> </a:t>
            </a:r>
          </a:p>
          <a:p>
            <a:endParaRPr lang="en-US" sz="2200" dirty="0"/>
          </a:p>
        </p:txBody>
      </p:sp>
      <p:pic>
        <p:nvPicPr>
          <p:cNvPr id="1028" name="Picture 4"/>
          <p:cNvPicPr>
            <a:picLocks noChangeAspect="1" noChangeArrowheads="1"/>
          </p:cNvPicPr>
          <p:nvPr/>
        </p:nvPicPr>
        <p:blipFill>
          <a:blip r:embed="rId6" cstate="screen"/>
          <a:srcRect/>
          <a:stretch>
            <a:fillRect/>
          </a:stretch>
        </p:blipFill>
        <p:spPr bwMode="auto">
          <a:xfrm rot="643631">
            <a:off x="5829299" y="3582283"/>
            <a:ext cx="2133600" cy="2844800"/>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6200" y="1066800"/>
            <a:ext cx="504354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screen"/>
          <a:srcRect/>
          <a:stretch>
            <a:fillRect/>
          </a:stretch>
        </p:blipFill>
        <p:spPr bwMode="auto">
          <a:xfrm rot="21279542">
            <a:off x="4015143" y="3669929"/>
            <a:ext cx="2057400" cy="286647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pic>
        <p:nvPicPr>
          <p:cNvPr id="12" name="Picture 11" descr="BigBlue_field.JPG"/>
          <p:cNvPicPr>
            <a:picLocks noChangeAspect="1"/>
          </p:cNvPicPr>
          <p:nvPr/>
        </p:nvPicPr>
        <p:blipFill>
          <a:blip r:embed="rId4" cstate="screen"/>
          <a:srcRect/>
          <a:stretch>
            <a:fillRect/>
          </a:stretch>
        </p:blipFill>
        <p:spPr>
          <a:xfrm>
            <a:off x="0" y="914400"/>
            <a:ext cx="9144000" cy="5943600"/>
          </a:xfrm>
          <a:prstGeom prst="rect">
            <a:avLst/>
          </a:prstGeom>
        </p:spPr>
      </p:pic>
      <p:sp>
        <p:nvSpPr>
          <p:cNvPr id="13" name="Rectangle 12"/>
          <p:cNvSpPr/>
          <p:nvPr/>
        </p:nvSpPr>
        <p:spPr>
          <a:xfrm>
            <a:off x="533400" y="1219200"/>
            <a:ext cx="8305800" cy="54102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235074"/>
            <a:ext cx="8305800" cy="746126"/>
          </a:xfrm>
        </p:spPr>
        <p:txBody>
          <a:bodyPr>
            <a:normAutofit/>
          </a:bodyPr>
          <a:lstStyle/>
          <a:p>
            <a:pPr algn="l"/>
            <a:r>
              <a:rPr lang="en-US" sz="3600" dirty="0" smtClean="0">
                <a:latin typeface="Berlin Sans FB" pitchFamily="34" charset="0"/>
                <a:ea typeface="Arial Unicode MS" pitchFamily="34" charset="-128"/>
                <a:cs typeface="Arial Unicode MS" pitchFamily="34" charset="-128"/>
              </a:rPr>
              <a:t>Where are we located?</a:t>
            </a:r>
            <a:endParaRPr lang="en-US" sz="3600" dirty="0">
              <a:latin typeface="Berlin Sans FB" pitchFamily="34" charset="0"/>
              <a:ea typeface="Arial Unicode MS" pitchFamily="34" charset="-128"/>
              <a:cs typeface="Arial Unicode MS" pitchFamily="34" charset="-128"/>
            </a:endParaRPr>
          </a:p>
        </p:txBody>
      </p:sp>
      <p:sp>
        <p:nvSpPr>
          <p:cNvPr id="4" name="Rectangle 3"/>
          <p:cNvSpPr/>
          <p:nvPr/>
        </p:nvSpPr>
        <p:spPr>
          <a:xfrm>
            <a:off x="2286000" y="1582341"/>
            <a:ext cx="4572000" cy="369332"/>
          </a:xfrm>
          <a:prstGeom prst="rect">
            <a:avLst/>
          </a:prstGeom>
        </p:spPr>
        <p:txBody>
          <a:bodyPr>
            <a:spAutoFit/>
          </a:bodyPr>
          <a:lstStyle/>
          <a:p>
            <a:pPr lvl="0"/>
            <a:endParaRPr lang="en-US" dirty="0" smtClean="0"/>
          </a:p>
        </p:txBody>
      </p:sp>
      <p:sp>
        <p:nvSpPr>
          <p:cNvPr id="7" name="Content Placeholder 6"/>
          <p:cNvSpPr>
            <a:spLocks noGrp="1"/>
          </p:cNvSpPr>
          <p:nvPr>
            <p:ph idx="1"/>
          </p:nvPr>
        </p:nvSpPr>
        <p:spPr>
          <a:xfrm>
            <a:off x="609600" y="1905000"/>
            <a:ext cx="8153400" cy="4525963"/>
          </a:xfrm>
        </p:spPr>
        <p:txBody>
          <a:bodyPr>
            <a:normAutofit/>
          </a:bodyPr>
          <a:lstStyle/>
          <a:p>
            <a:pPr marL="574675" lvl="1" indent="-347663">
              <a:buFont typeface="Arial" panose="020B0604020202020204" pitchFamily="34" charset="0"/>
              <a:buChar char="•"/>
            </a:pPr>
            <a:r>
              <a:rPr lang="en-US" i="1" dirty="0" smtClean="0">
                <a:ea typeface="Arial Unicode MS" pitchFamily="34" charset="-128"/>
                <a:cs typeface="Arial Unicode MS" pitchFamily="34" charset="-128"/>
              </a:rPr>
              <a:t>Rhinelander (Vilas, Oneida, Forest, Florence)  USDA-NRCS </a:t>
            </a:r>
            <a:r>
              <a:rPr lang="en-US" i="1" dirty="0" smtClean="0">
                <a:ea typeface="Arial Unicode MS" pitchFamily="34" charset="-128"/>
                <a:cs typeface="Arial Unicode MS" pitchFamily="34" charset="-128"/>
              </a:rPr>
              <a:t>Service </a:t>
            </a:r>
            <a:r>
              <a:rPr lang="en-US" i="1" dirty="0" smtClean="0">
                <a:ea typeface="Arial Unicode MS" pitchFamily="34" charset="-128"/>
                <a:cs typeface="Arial Unicode MS" pitchFamily="34" charset="-128"/>
              </a:rPr>
              <a:t>Center</a:t>
            </a:r>
            <a:r>
              <a:rPr lang="en-US" i="1" dirty="0" smtClean="0">
                <a:ea typeface="Arial Unicode MS" pitchFamily="34" charset="-128"/>
                <a:cs typeface="Arial Unicode MS" pitchFamily="34" charset="-128"/>
              </a:rPr>
              <a:t/>
            </a:r>
            <a:br>
              <a:rPr lang="en-US" i="1" dirty="0" smtClean="0">
                <a:ea typeface="Arial Unicode MS" pitchFamily="34" charset="-128"/>
                <a:cs typeface="Arial Unicode MS" pitchFamily="34" charset="-128"/>
              </a:rPr>
            </a:br>
            <a:r>
              <a:rPr lang="en-US" i="1" dirty="0" smtClean="0">
                <a:ea typeface="Arial Unicode MS" pitchFamily="34" charset="-128"/>
                <a:cs typeface="Arial Unicode MS" pitchFamily="34" charset="-128"/>
              </a:rPr>
              <a:t>Address</a:t>
            </a:r>
            <a:r>
              <a:rPr lang="en-US" i="1" dirty="0" smtClean="0">
                <a:ea typeface="Arial Unicode MS" pitchFamily="34" charset="-128"/>
                <a:cs typeface="Arial Unicode MS" pitchFamily="34" charset="-128"/>
              </a:rPr>
              <a:t>: 2187 N Stevens Street, Suite A</a:t>
            </a:r>
            <a:endParaRPr lang="en-US" i="1" dirty="0" smtClean="0">
              <a:ea typeface="Arial Unicode MS" pitchFamily="34" charset="-128"/>
              <a:cs typeface="Arial Unicode MS" pitchFamily="34" charset="-128"/>
            </a:endParaRPr>
          </a:p>
          <a:p>
            <a:pPr marL="574675" indent="-347663"/>
            <a:r>
              <a:rPr lang="en-US" sz="2800" i="1" dirty="0" smtClean="0">
                <a:ea typeface="Arial Unicode MS" pitchFamily="34" charset="-128"/>
                <a:cs typeface="Arial Unicode MS" pitchFamily="34" charset="-128"/>
              </a:rPr>
              <a:t>Langlade - Lincoln </a:t>
            </a:r>
            <a:r>
              <a:rPr lang="en-US" sz="2800" i="1" dirty="0">
                <a:ea typeface="Arial Unicode MS" pitchFamily="34" charset="-128"/>
                <a:cs typeface="Arial Unicode MS" pitchFamily="34" charset="-128"/>
              </a:rPr>
              <a:t>USDA-NRCS Service Center</a:t>
            </a:r>
            <a:br>
              <a:rPr lang="en-US" sz="2800" i="1" dirty="0">
                <a:ea typeface="Arial Unicode MS" pitchFamily="34" charset="-128"/>
                <a:cs typeface="Arial Unicode MS" pitchFamily="34" charset="-128"/>
              </a:rPr>
            </a:br>
            <a:r>
              <a:rPr lang="en-US" sz="2800" i="1" dirty="0" smtClean="0">
                <a:ea typeface="Arial Unicode MS" pitchFamily="34" charset="-128"/>
                <a:cs typeface="Arial Unicode MS" pitchFamily="34" charset="-128"/>
              </a:rPr>
              <a:t>Temporary Address</a:t>
            </a:r>
            <a:r>
              <a:rPr lang="en-US" sz="2800" i="1" dirty="0">
                <a:ea typeface="Arial Unicode MS" pitchFamily="34" charset="-128"/>
                <a:cs typeface="Arial Unicode MS" pitchFamily="34" charset="-128"/>
              </a:rPr>
              <a:t>: 2187 N Stevens Street, </a:t>
            </a:r>
            <a:r>
              <a:rPr lang="en-US" sz="2800" i="1" dirty="0" smtClean="0">
                <a:ea typeface="Arial Unicode MS" pitchFamily="34" charset="-128"/>
                <a:cs typeface="Arial Unicode MS" pitchFamily="34" charset="-128"/>
              </a:rPr>
              <a:t>Suite A</a:t>
            </a:r>
          </a:p>
          <a:p>
            <a:pPr marL="227012" indent="0">
              <a:buNone/>
            </a:pPr>
            <a:r>
              <a:rPr lang="en-US" sz="2800" i="1" dirty="0" smtClean="0">
                <a:ea typeface="Arial Unicode MS" pitchFamily="34" charset="-128"/>
                <a:cs typeface="Arial Unicode MS" pitchFamily="34" charset="-128"/>
              </a:rPr>
              <a:t>     Antigo Address:  803 Superior St, Antigo, WI</a:t>
            </a:r>
            <a:endParaRPr lang="en-US" sz="2400" i="1" dirty="0" smtClean="0">
              <a:ea typeface="Arial Unicode MS" pitchFamily="34" charset="-128"/>
              <a:cs typeface="Arial Unicode MS" pitchFamily="34" charset="-128"/>
            </a:endParaRPr>
          </a:p>
          <a:p>
            <a:pPr marL="574675" indent="-347663"/>
            <a:r>
              <a:rPr lang="en-US" sz="2800" dirty="0" smtClean="0">
                <a:ea typeface="Arial Unicode MS" pitchFamily="34" charset="-128"/>
                <a:cs typeface="Arial Unicode MS" pitchFamily="34" charset="-128"/>
              </a:rPr>
              <a:t>Website:  </a:t>
            </a:r>
            <a:r>
              <a:rPr lang="en-US" sz="2800" i="1" dirty="0" smtClean="0">
                <a:ea typeface="Arial Unicode MS" pitchFamily="34" charset="-128"/>
                <a:cs typeface="Arial Unicode MS" pitchFamily="34" charset="-128"/>
                <a:hlinkClick r:id="rId5"/>
              </a:rPr>
              <a:t>www.wi.nrcs.usda.gov</a:t>
            </a:r>
            <a:endParaRPr lang="en-US" sz="2800" i="1" dirty="0" smtClean="0">
              <a:ea typeface="Arial Unicode MS" pitchFamily="34" charset="-128"/>
              <a:cs typeface="Arial Unicode MS" pitchFamily="34" charset="-128"/>
            </a:endParaRPr>
          </a:p>
          <a:p>
            <a:pPr>
              <a:buNone/>
            </a:pPr>
            <a:endParaRPr lang="en-US" dirty="0" smtClean="0">
              <a:latin typeface="Berlin Sans FB" pitchFamily="34" charset="0"/>
              <a:ea typeface="Arial Unicode MS" pitchFamily="34" charset="-128"/>
              <a:cs typeface="Arial Unicode MS" pitchFamily="34" charset="-128"/>
            </a:endParaRPr>
          </a:p>
          <a:p>
            <a:pPr lvl="1">
              <a:buNone/>
            </a:pPr>
            <a:endParaRPr lang="en-US" dirty="0">
              <a:latin typeface="Berlin Sans FB" pitchFamily="34" charset="0"/>
              <a:ea typeface="Arial Unicode MS" pitchFamily="34" charset="-128"/>
              <a:cs typeface="Arial Unicode MS" pitchFamily="34" charset="-128"/>
            </a:endParaRPr>
          </a:p>
        </p:txBody>
      </p:sp>
      <p:cxnSp>
        <p:nvCxnSpPr>
          <p:cNvPr id="15" name="Straight Connector 14"/>
          <p:cNvCxnSpPr/>
          <p:nvPr/>
        </p:nvCxnSpPr>
        <p:spPr>
          <a:xfrm>
            <a:off x="0" y="914400"/>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2" name="Rectangle 7"/>
          <p:cNvSpPr>
            <a:spLocks noChangeArrowheads="1"/>
          </p:cNvSpPr>
          <p:nvPr/>
        </p:nvSpPr>
        <p:spPr bwMode="auto">
          <a:xfrm>
            <a:off x="4191000" y="2724329"/>
            <a:ext cx="5257800" cy="1200329"/>
          </a:xfrm>
          <a:prstGeom prst="rect">
            <a:avLst/>
          </a:prstGeom>
          <a:noFill/>
          <a:ln w="9525">
            <a:noFill/>
            <a:miter lim="800000"/>
            <a:headEnd/>
            <a:tailEnd/>
          </a:ln>
          <a:effectLst/>
        </p:spPr>
        <p:txBody>
          <a:bodyPr wrap="square">
            <a:spAutoFit/>
          </a:bodyPr>
          <a:lstStyle/>
          <a:p>
            <a:pPr>
              <a:defRPr/>
            </a:pPr>
            <a:r>
              <a:rPr lang="en-US" sz="7200" b="1" dirty="0">
                <a:solidFill>
                  <a:schemeClr val="tx2"/>
                </a:solidFill>
                <a:latin typeface="Berlin Sans FB" pitchFamily="34" charset="0"/>
              </a:rPr>
              <a:t>Questions?</a:t>
            </a:r>
          </a:p>
        </p:txBody>
      </p:sp>
      <p:sp>
        <p:nvSpPr>
          <p:cNvPr id="12292" name="Rectangle 3"/>
          <p:cNvSpPr>
            <a:spLocks noChangeArrowheads="1"/>
          </p:cNvSpPr>
          <p:nvPr/>
        </p:nvSpPr>
        <p:spPr bwMode="auto">
          <a:xfrm>
            <a:off x="4323025" y="4191000"/>
            <a:ext cx="4365003" cy="1200329"/>
          </a:xfrm>
          <a:prstGeom prst="rect">
            <a:avLst/>
          </a:prstGeom>
          <a:noFill/>
          <a:ln w="9525">
            <a:noFill/>
            <a:miter lim="800000"/>
            <a:headEnd/>
            <a:tailEnd/>
          </a:ln>
        </p:spPr>
        <p:txBody>
          <a:bodyPr wrap="square">
            <a:spAutoFit/>
          </a:bodyPr>
          <a:lstStyle/>
          <a:p>
            <a:pPr algn="just"/>
            <a:r>
              <a:rPr lang="en-US" sz="900" dirty="0"/>
              <a:t>The U.S. Department of Agriculture (USDA) prohibits discrimination against its customers, employees, and applicants for employment on the bases of race, color, national origin, age, disability, sex, gender identity, religion, reprisal, and where applicable, political beliefs, marital status, familial or parental status, sexual orientation, or all or part of an individual's income is derived from any public assistance program, or protected genetic information in employment or in any program or activity conducted or funded by the Department. (Not all prohibited bases will apply to all programs and/or employment activities.) </a:t>
            </a:r>
          </a:p>
        </p:txBody>
      </p:sp>
      <p:pic>
        <p:nvPicPr>
          <p:cNvPr id="6" name="Picture 5" descr="photo 2.JPG"/>
          <p:cNvPicPr>
            <a:picLocks noChangeAspect="1"/>
          </p:cNvPicPr>
          <p:nvPr/>
        </p:nvPicPr>
        <p:blipFill>
          <a:blip r:embed="rId4" cstate="screen"/>
          <a:stretch>
            <a:fillRect/>
          </a:stretch>
        </p:blipFill>
        <p:spPr>
          <a:xfrm>
            <a:off x="533400" y="1143000"/>
            <a:ext cx="3357974" cy="4495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6146" name="Oval 9"/>
          <p:cNvSpPr>
            <a:spLocks noChangeArrowheads="1"/>
          </p:cNvSpPr>
          <p:nvPr/>
        </p:nvSpPr>
        <p:spPr bwMode="auto">
          <a:xfrm>
            <a:off x="2590800" y="3962400"/>
            <a:ext cx="6172200" cy="3962400"/>
          </a:xfrm>
          <a:prstGeom prst="ellipse">
            <a:avLst/>
          </a:prstGeom>
          <a:solidFill>
            <a:schemeClr val="accent1">
              <a:alpha val="32156"/>
            </a:schemeClr>
          </a:solidFill>
          <a:ln w="9525">
            <a:noFill/>
            <a:round/>
            <a:headEnd/>
            <a:tailEnd/>
          </a:ln>
        </p:spPr>
        <p:txBody>
          <a:bodyPr wrap="none" anchor="ctr"/>
          <a:lstStyle/>
          <a:p>
            <a:endParaRPr lang="en-US"/>
          </a:p>
        </p:txBody>
      </p:sp>
      <p:sp>
        <p:nvSpPr>
          <p:cNvPr id="6147" name="Text Box 4"/>
          <p:cNvSpPr txBox="1">
            <a:spLocks noChangeArrowheads="1"/>
          </p:cNvSpPr>
          <p:nvPr/>
        </p:nvSpPr>
        <p:spPr bwMode="auto">
          <a:xfrm>
            <a:off x="304800" y="914400"/>
            <a:ext cx="4114800" cy="823913"/>
          </a:xfrm>
          <a:prstGeom prst="rect">
            <a:avLst/>
          </a:prstGeom>
          <a:noFill/>
          <a:ln w="9525">
            <a:noFill/>
            <a:miter lim="800000"/>
            <a:headEnd/>
            <a:tailEnd/>
          </a:ln>
        </p:spPr>
        <p:txBody>
          <a:bodyPr>
            <a:spAutoFit/>
          </a:bodyPr>
          <a:lstStyle/>
          <a:p>
            <a:pPr>
              <a:spcBef>
                <a:spcPct val="50000"/>
              </a:spcBef>
            </a:pPr>
            <a:r>
              <a:rPr lang="en-US" sz="4800" dirty="0">
                <a:latin typeface="Berlin Sans FB" pitchFamily="34" charset="0"/>
              </a:rPr>
              <a:t>Who We Are...</a:t>
            </a:r>
          </a:p>
        </p:txBody>
      </p:sp>
      <p:sp>
        <p:nvSpPr>
          <p:cNvPr id="126981" name="Text Box 5"/>
          <p:cNvSpPr txBox="1">
            <a:spLocks noChangeArrowheads="1"/>
          </p:cNvSpPr>
          <p:nvPr/>
        </p:nvSpPr>
        <p:spPr bwMode="auto">
          <a:xfrm>
            <a:off x="304800" y="1759327"/>
            <a:ext cx="4014013" cy="3108543"/>
          </a:xfrm>
          <a:prstGeom prst="rect">
            <a:avLst/>
          </a:prstGeom>
          <a:noFill/>
          <a:ln w="9525">
            <a:noFill/>
            <a:miter lim="800000"/>
            <a:headEnd/>
            <a:tailEnd/>
          </a:ln>
        </p:spPr>
        <p:txBody>
          <a:bodyPr wrap="square">
            <a:spAutoFit/>
          </a:bodyPr>
          <a:lstStyle/>
          <a:p>
            <a:pPr>
              <a:spcBef>
                <a:spcPct val="50000"/>
              </a:spcBef>
            </a:pPr>
            <a:r>
              <a:rPr lang="en-US" sz="2800" dirty="0"/>
              <a:t>We work with customers to help them reduce erosion, protect wildlife, promote good land </a:t>
            </a:r>
            <a:r>
              <a:rPr lang="en-US" sz="2800" dirty="0" smtClean="0"/>
              <a:t/>
            </a:r>
            <a:br>
              <a:rPr lang="en-US" sz="2800" dirty="0" smtClean="0"/>
            </a:br>
            <a:r>
              <a:rPr lang="en-US" sz="2800" dirty="0" smtClean="0"/>
              <a:t>and </a:t>
            </a:r>
            <a:r>
              <a:rPr lang="en-US" sz="2800" dirty="0"/>
              <a:t>water use, and preserve the </a:t>
            </a:r>
            <a:r>
              <a:rPr lang="en-US" sz="2800" dirty="0" smtClean="0"/>
              <a:t>nation’s </a:t>
            </a:r>
            <a:r>
              <a:rPr lang="en-US" sz="2800" dirty="0"/>
              <a:t>natural resources.</a:t>
            </a:r>
            <a:endParaRPr lang="en-US" sz="3200" dirty="0"/>
          </a:p>
        </p:txBody>
      </p:sp>
      <p:sp>
        <p:nvSpPr>
          <p:cNvPr id="6149" name="Rectangle 7"/>
          <p:cNvSpPr>
            <a:spLocks noChangeArrowheads="1"/>
          </p:cNvSpPr>
          <p:nvPr/>
        </p:nvSpPr>
        <p:spPr bwMode="auto">
          <a:xfrm rot="1474241">
            <a:off x="4806066" y="1374782"/>
            <a:ext cx="3825467" cy="4032236"/>
          </a:xfrm>
          <a:prstGeom prst="rect">
            <a:avLst/>
          </a:prstGeom>
          <a:solidFill>
            <a:schemeClr val="accent1">
              <a:alpha val="52940"/>
            </a:schemeClr>
          </a:solidFill>
          <a:ln w="9525">
            <a:noFill/>
            <a:miter lim="800000"/>
            <a:headEnd/>
            <a:tailEnd/>
          </a:ln>
        </p:spPr>
        <p:txBody>
          <a:bodyPr wrap="none" anchor="ctr"/>
          <a:lstStyle/>
          <a:p>
            <a:endParaRPr lang="en-US"/>
          </a:p>
        </p:txBody>
      </p:sp>
      <p:pic>
        <p:nvPicPr>
          <p:cNvPr id="9" name="Picture 8" descr="IMG_2468.JPG"/>
          <p:cNvPicPr>
            <a:picLocks noChangeAspect="1"/>
          </p:cNvPicPr>
          <p:nvPr/>
        </p:nvPicPr>
        <p:blipFill>
          <a:blip r:embed="rId4" cstate="screen"/>
          <a:srcRect/>
          <a:stretch>
            <a:fillRect/>
          </a:stretch>
        </p:blipFill>
        <p:spPr>
          <a:xfrm>
            <a:off x="4495800" y="2133600"/>
            <a:ext cx="4380345" cy="2779835"/>
          </a:xfrm>
          <a:prstGeom prst="rect">
            <a:avLst/>
          </a:prstGeom>
          <a:ln w="57150">
            <a:solidFill>
              <a:schemeClr val="tx2"/>
            </a:solidFill>
          </a:ln>
          <a:effectLst>
            <a:outerShdw blurRad="292100" dist="139700" dir="2700000" algn="tl" rotWithShape="0">
              <a:srgbClr val="333333">
                <a:alpha val="65000"/>
              </a:srgbClr>
            </a:outerShdw>
          </a:effectLst>
        </p:spPr>
      </p:pic>
      <p:pic>
        <p:nvPicPr>
          <p:cNvPr id="10" name="Picture 9" descr="photo 2.JPG"/>
          <p:cNvPicPr>
            <a:picLocks noChangeAspect="1"/>
          </p:cNvPicPr>
          <p:nvPr/>
        </p:nvPicPr>
        <p:blipFill>
          <a:blip r:embed="rId5" cstate="screen"/>
          <a:stretch>
            <a:fillRect/>
          </a:stretch>
        </p:blipFill>
        <p:spPr>
          <a:xfrm rot="21073797">
            <a:off x="4019169" y="3686709"/>
            <a:ext cx="2364966" cy="2925095"/>
          </a:xfrm>
          <a:prstGeom prst="rect">
            <a:avLst/>
          </a:prstGeom>
          <a:ln w="57150">
            <a:solidFill>
              <a:schemeClr val="tx2"/>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additive="base">
                                        <p:cTn id="7" dur="500" fill="hold"/>
                                        <p:tgtEl>
                                          <p:spTgt spid="126981"/>
                                        </p:tgtEl>
                                        <p:attrNameLst>
                                          <p:attrName>ppt_x</p:attrName>
                                        </p:attrNameLst>
                                      </p:cBhvr>
                                      <p:tavLst>
                                        <p:tav tm="0">
                                          <p:val>
                                            <p:strVal val="#ppt_x"/>
                                          </p:val>
                                        </p:tav>
                                        <p:tav tm="100000">
                                          <p:val>
                                            <p:strVal val="#ppt_x"/>
                                          </p:val>
                                        </p:tav>
                                      </p:tavLst>
                                    </p:anim>
                                    <p:anim calcmode="lin" valueType="num">
                                      <p:cBhvr additive="base">
                                        <p:cTn id="8" dur="500" fill="hold"/>
                                        <p:tgtEl>
                                          <p:spTgt spid="1269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2" name="Title 1"/>
          <p:cNvSpPr>
            <a:spLocks noGrp="1"/>
          </p:cNvSpPr>
          <p:nvPr>
            <p:ph type="title"/>
          </p:nvPr>
        </p:nvSpPr>
        <p:spPr>
          <a:xfrm>
            <a:off x="-1295400" y="683583"/>
            <a:ext cx="8229600" cy="1143000"/>
          </a:xfrm>
        </p:spPr>
        <p:txBody>
          <a:bodyPr/>
          <a:lstStyle/>
          <a:p>
            <a:r>
              <a:rPr lang="en-US" dirty="0" smtClean="0">
                <a:latin typeface="Berlin Sans FB" pitchFamily="34" charset="0"/>
              </a:rPr>
              <a:t>Objectives: Pollinators</a:t>
            </a:r>
            <a:endParaRPr lang="en-US" dirty="0">
              <a:latin typeface="Berlin Sans FB" pitchFamily="34" charset="0"/>
            </a:endParaRPr>
          </a:p>
        </p:txBody>
      </p:sp>
      <p:pic>
        <p:nvPicPr>
          <p:cNvPr id="7172" name="Picture 4" descr="http://nrcspad.sc.egov.usda.gov/DistributionCenter/ProductImages/948_54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75346">
            <a:off x="447008" y="2691200"/>
            <a:ext cx="3681175" cy="33352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7" name="Text Placeholder 9"/>
          <p:cNvSpPr txBox="1">
            <a:spLocks/>
          </p:cNvSpPr>
          <p:nvPr/>
        </p:nvSpPr>
        <p:spPr>
          <a:xfrm>
            <a:off x="257175" y="1722094"/>
            <a:ext cx="7924800" cy="6857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  Why are pollinators important? </a:t>
            </a:r>
          </a:p>
        </p:txBody>
      </p:sp>
      <p:pic>
        <p:nvPicPr>
          <p:cNvPr id="7170" name="Picture 2" descr="http://nrcspad.sc.egov.usda.gov/DistributionCenter/ProductImages/849_3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92878" y="2681899"/>
            <a:ext cx="4374528" cy="27655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257175" y="2100589"/>
            <a:ext cx="6487482" cy="400110"/>
          </a:xfrm>
          <a:prstGeom prst="rect">
            <a:avLst/>
          </a:prstGeom>
        </p:spPr>
        <p:txBody>
          <a:bodyPr wrap="none">
            <a:spAutoFit/>
          </a:bodyPr>
          <a:lstStyle/>
          <a:p>
            <a:pPr marL="457200" indent="-457200">
              <a:buFont typeface="Arial" panose="020B0604020202020204" pitchFamily="34" charset="0"/>
              <a:buChar char="•"/>
            </a:pPr>
            <a:r>
              <a:rPr lang="en-US" sz="2000" dirty="0" smtClean="0"/>
              <a:t>What role </a:t>
            </a:r>
            <a:r>
              <a:rPr lang="en-US" sz="2000" dirty="0" smtClean="0"/>
              <a:t>do </a:t>
            </a:r>
            <a:r>
              <a:rPr lang="en-US" sz="2000" dirty="0" smtClean="0"/>
              <a:t>pollinators play in the survival of plants?</a:t>
            </a:r>
            <a:endParaRPr lang="en-US" sz="2000" dirty="0"/>
          </a:p>
        </p:txBody>
      </p:sp>
      <p:sp>
        <p:nvSpPr>
          <p:cNvPr id="5" name="Rectangle 4"/>
          <p:cNvSpPr/>
          <p:nvPr/>
        </p:nvSpPr>
        <p:spPr>
          <a:xfrm>
            <a:off x="254033" y="2463636"/>
            <a:ext cx="4930709" cy="400110"/>
          </a:xfrm>
          <a:prstGeom prst="rect">
            <a:avLst/>
          </a:prstGeom>
        </p:spPr>
        <p:txBody>
          <a:bodyPr wrap="none">
            <a:spAutoFit/>
          </a:bodyPr>
          <a:lstStyle/>
          <a:p>
            <a:pPr marL="457200" indent="-457200">
              <a:buFont typeface="Arial" panose="020B0604020202020204" pitchFamily="34" charset="0"/>
              <a:buChar char="•"/>
            </a:pPr>
            <a:r>
              <a:rPr lang="en-US" sz="2000" dirty="0"/>
              <a:t>What </a:t>
            </a:r>
            <a:r>
              <a:rPr lang="en-US" sz="2000" dirty="0" smtClean="0"/>
              <a:t>can you do </a:t>
            </a:r>
            <a:r>
              <a:rPr lang="en-US" sz="2000" dirty="0"/>
              <a:t>to promote pollinators?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07" y="1600200"/>
            <a:ext cx="913239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914400"/>
            <a:ext cx="5593198" cy="584775"/>
          </a:xfrm>
          <a:prstGeom prst="rect">
            <a:avLst/>
          </a:prstGeom>
        </p:spPr>
        <p:txBody>
          <a:bodyPr wrap="none">
            <a:spAutoFit/>
          </a:bodyPr>
          <a:lstStyle/>
          <a:p>
            <a:r>
              <a:rPr lang="en-US" sz="3200" dirty="0">
                <a:solidFill>
                  <a:srgbClr val="002060"/>
                </a:solidFill>
                <a:latin typeface="Berlin Sans FB" panose="020E0602020502020306" pitchFamily="34" charset="0"/>
              </a:rPr>
              <a:t>Why are pollinators </a:t>
            </a:r>
            <a:r>
              <a:rPr lang="en-US" sz="3200" dirty="0" smtClean="0">
                <a:solidFill>
                  <a:srgbClr val="002060"/>
                </a:solidFill>
                <a:latin typeface="Berlin Sans FB" panose="020E0602020502020306" pitchFamily="34" charset="0"/>
              </a:rPr>
              <a:t>important? </a:t>
            </a:r>
            <a:endParaRPr lang="en-US" sz="3200" dirty="0">
              <a:solidFill>
                <a:srgbClr val="002060"/>
              </a:solidFill>
              <a:latin typeface="Berlin Sans FB" panose="020E0602020502020306"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994154"/>
            <a:ext cx="9144001" cy="555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508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65" y="1295400"/>
            <a:ext cx="9280008" cy="561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508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19680" cy="6858000"/>
          </a:xfrm>
          <a:prstGeom prst="rect">
            <a:avLst/>
          </a:prstGeom>
        </p:spPr>
      </p:pic>
      <p:sp>
        <p:nvSpPr>
          <p:cNvPr id="966658" name="Text Box 2"/>
          <p:cNvSpPr txBox="1">
            <a:spLocks noChangeArrowheads="1"/>
          </p:cNvSpPr>
          <p:nvPr/>
        </p:nvSpPr>
        <p:spPr bwMode="auto">
          <a:xfrm>
            <a:off x="347663" y="1524000"/>
            <a:ext cx="8308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000" b="1" dirty="0">
                <a:latin typeface="Arial" pitchFamily="34" charset="0"/>
              </a:rPr>
              <a:t>Honey bee colony rental rates for selected California crops, 1995–2005.</a:t>
            </a:r>
          </a:p>
        </p:txBody>
      </p:sp>
      <p:sp>
        <p:nvSpPr>
          <p:cNvPr id="966659" name="Text Box 3"/>
          <p:cNvSpPr txBox="1">
            <a:spLocks noChangeArrowheads="1"/>
          </p:cNvSpPr>
          <p:nvPr/>
        </p:nvSpPr>
        <p:spPr bwMode="auto">
          <a:xfrm>
            <a:off x="360232" y="1000780"/>
            <a:ext cx="5105400"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dirty="0">
                <a:latin typeface="Berlin Sans FB" panose="020E0602020502020306" pitchFamily="34" charset="0"/>
                <a:ea typeface="ＭＳ Ｐゴシック" charset="0"/>
              </a:rPr>
              <a:t>Honey Bees in Decline </a:t>
            </a:r>
          </a:p>
        </p:txBody>
      </p:sp>
      <p:pic>
        <p:nvPicPr>
          <p:cNvPr id="24579" name="Picture 4" descr="p2001245eg117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5425" y="2352675"/>
            <a:ext cx="7024688"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910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3208</TotalTime>
  <Words>2426</Words>
  <Application>Microsoft Office PowerPoint</Application>
  <PresentationFormat>On-screen Show (4:3)</PresentationFormat>
  <Paragraphs>373</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 Unicode MS</vt:lpstr>
      <vt:lpstr>MS PGothic</vt:lpstr>
      <vt:lpstr>MS PGothic</vt:lpstr>
      <vt:lpstr>Arial</vt:lpstr>
      <vt:lpstr>Berlin Sans FB</vt:lpstr>
      <vt:lpstr>Calibri</vt:lpstr>
      <vt:lpstr>Garamond</vt:lpstr>
      <vt:lpstr>Times New Roman</vt:lpstr>
      <vt:lpstr>Office Theme</vt:lpstr>
      <vt:lpstr>USDA NRCS Pollinators</vt:lpstr>
      <vt:lpstr>PowerPoint Presentation</vt:lpstr>
      <vt:lpstr>PowerPoint Presentation</vt:lpstr>
      <vt:lpstr>PowerPoint Presentation</vt:lpstr>
      <vt:lpstr>Objectives: Pollinators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Quality Incentives Program (EQIP) Honey Bee Initiative </vt:lpstr>
      <vt:lpstr>PowerPoint Presentation</vt:lpstr>
      <vt:lpstr>PowerPoint Presentation</vt:lpstr>
      <vt:lpstr>PowerPoint Presentation</vt:lpstr>
      <vt:lpstr>PowerPoint Presentation</vt:lpstr>
      <vt:lpstr>Which conservation programs allow hives? CRP - Yes EQIP - Yes CSP - Yes WRP- 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Where are we located?</vt:lpstr>
      <vt:lpstr>PowerPoint Presentation</vt:lpstr>
    </vt:vector>
  </TitlesOfParts>
  <Company>USDA OCIO-ITS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Farm Bill Programs</dc:title>
  <dc:creator>brunilda.velez</dc:creator>
  <cp:lastModifiedBy>Winter, Peggy - NRCS, Rhinelander, WI</cp:lastModifiedBy>
  <cp:revision>242</cp:revision>
  <cp:lastPrinted>2017-08-25T22:33:52Z</cp:lastPrinted>
  <dcterms:created xsi:type="dcterms:W3CDTF">2010-05-10T15:55:59Z</dcterms:created>
  <dcterms:modified xsi:type="dcterms:W3CDTF">2017-08-25T22:33:57Z</dcterms:modified>
</cp:coreProperties>
</file>