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100" u="none" cap="none" strike="noStrike"/>
            </a:lvl1pPr>
            <a:lvl2pPr indent="0" lvl="1" marL="457200" marR="0" rtl="0" algn="l">
              <a:spcBef>
                <a:spcPts val="0"/>
              </a:spcBef>
              <a:buChar char="○"/>
              <a:defRPr b="0" i="0" sz="1100" u="none" cap="none" strike="noStrike"/>
            </a:lvl2pPr>
            <a:lvl3pPr indent="0" lvl="2" marL="914400" marR="0" rtl="0" algn="l">
              <a:spcBef>
                <a:spcPts val="0"/>
              </a:spcBef>
              <a:buChar char="■"/>
              <a:defRPr b="0" i="0" sz="1100" u="none" cap="none" strike="noStrike"/>
            </a:lvl3pPr>
            <a:lvl4pPr indent="0" lvl="3" marL="1371600" marR="0" rtl="0" algn="l">
              <a:spcBef>
                <a:spcPts val="0"/>
              </a:spcBef>
              <a:buChar char="●"/>
              <a:defRPr b="0" i="0" sz="1100" u="none" cap="none" strike="noStrike"/>
            </a:lvl4pPr>
            <a:lvl5pPr indent="0" lvl="4" marL="1828800" marR="0" rtl="0" algn="l">
              <a:spcBef>
                <a:spcPts val="0"/>
              </a:spcBef>
              <a:buChar char="○"/>
              <a:defRPr b="0" i="0" sz="1100" u="none" cap="none" strike="noStrike"/>
            </a:lvl5pPr>
            <a:lvl6pPr indent="0" lvl="5" marL="2286000" marR="0" rtl="0" algn="l">
              <a:spcBef>
                <a:spcPts val="0"/>
              </a:spcBef>
              <a:buChar char="■"/>
              <a:defRPr b="0" i="0" sz="1100" u="none" cap="none" strike="noStrike"/>
            </a:lvl6pPr>
            <a:lvl7pPr indent="0" lvl="6" marL="2743200" marR="0" rtl="0" algn="l">
              <a:spcBef>
                <a:spcPts val="0"/>
              </a:spcBef>
              <a:buChar char="●"/>
              <a:defRPr b="0" i="0" sz="1100" u="none" cap="none" strike="noStrike"/>
            </a:lvl7pPr>
            <a:lvl8pPr indent="0" lvl="7" marL="3200400" marR="0" rtl="0" algn="l">
              <a:spcBef>
                <a:spcPts val="0"/>
              </a:spcBef>
              <a:buChar char="○"/>
              <a:defRPr b="0" i="0" sz="1100" u="none" cap="none" strike="noStrike"/>
            </a:lvl8pPr>
            <a:lvl9pPr indent="0" lvl="8" marL="3657600" marR="0" rtl="0" algn="l">
              <a:spcBef>
                <a:spcPts val="0"/>
              </a:spcBef>
              <a:buChar char="■"/>
              <a:defRPr b="0" i="0" sz="11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monarch.march@gmail.com" TargetMode="External"/><Relationship Id="rId4" Type="http://schemas.openxmlformats.org/officeDocument/2006/relationships/hyperlink" Target="mailto:luannrogers10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onarch (3).jpg" id="54" name="Shape 54"/>
          <p:cNvPicPr preferRelativeResize="0"/>
          <p:nvPr/>
        </p:nvPicPr>
        <p:blipFill rotWithShape="1">
          <a:blip r:embed="rId3">
            <a:alphaModFix/>
          </a:blip>
          <a:srcRect b="33827" l="6259" r="6433" t="13911"/>
          <a:stretch/>
        </p:blipFill>
        <p:spPr>
          <a:xfrm>
            <a:off x="960399" y="368300"/>
            <a:ext cx="7223400" cy="30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100" y="3715975"/>
            <a:ext cx="9144000" cy="13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Monarch March is a volunteer group that is dedicated to keeping                    the Monarch Butterfly off the endangered species list.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5707075" y="2418575"/>
            <a:ext cx="11058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" sz="18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st. 2005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0" y="0"/>
            <a:ext cx="9144000" cy="1123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helpful information look for these websites.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4532775" y="838900"/>
            <a:ext cx="3098099" cy="22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1" sz="9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1" lang="en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 Facebook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Beautiful Monarch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(Education)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Monarch March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(Our site)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0" y="3127300"/>
            <a:ext cx="9144000" cy="155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would like to raise your own  monarch.  Please feel free to contact us with any questions or concerns.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Paula 1-715-513-6216 </a:t>
            </a:r>
            <a:r>
              <a:rPr b="0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monarch.march@gmail.com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Luann 1-715-600-0776  </a:t>
            </a:r>
            <a:r>
              <a:rPr b="0" i="0" lang="en" sz="18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luannrogers10@gmail.com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1030200" y="838900"/>
            <a:ext cx="3156599" cy="22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9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1" lang="en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Search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Journey North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(contact for sightings)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Monarch Watch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(Tags &amp; Waystations)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0" y="0"/>
            <a:ext cx="9144000" cy="90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Egg - 3-4 days</a:t>
            </a:r>
          </a:p>
        </p:txBody>
      </p:sp>
      <p:pic>
        <p:nvPicPr>
          <p:cNvPr descr="Monarch page 2.jpg" id="62" name="Shape 62"/>
          <p:cNvPicPr preferRelativeResize="0"/>
          <p:nvPr/>
        </p:nvPicPr>
        <p:blipFill rotWithShape="1">
          <a:blip r:embed="rId3">
            <a:alphaModFix/>
          </a:blip>
          <a:srcRect b="61972" l="6763" r="57825" t="5039"/>
          <a:stretch/>
        </p:blipFill>
        <p:spPr>
          <a:xfrm>
            <a:off x="327850" y="1133175"/>
            <a:ext cx="4497000" cy="32379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/>
        </p:nvSpPr>
        <p:spPr>
          <a:xfrm>
            <a:off x="4824850" y="1199425"/>
            <a:ext cx="4319100" cy="3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are football shaped with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ridges.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Top of the egg turns black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 the caterpillar emerges.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Females can lay around 400 eggs.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1 in 100 will survive to maturity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the wild.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0" y="0"/>
            <a:ext cx="91440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Larva - (Caterpillar) 10-14 days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498350" y="1346200"/>
            <a:ext cx="3251099" cy="3130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1st shed, 4mm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2nd shed, 8mm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3rd shed, 12mm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4th shed, 20mm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5th shed, 35mm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334800" y="801643"/>
            <a:ext cx="3519299" cy="5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 length Instars (shed):</a:t>
            </a: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300" y="1061550"/>
            <a:ext cx="4841031" cy="364044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3897300" y="4702000"/>
            <a:ext cx="4674600" cy="2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Their size increases nearly 10x in 2 weeks!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0" y="0"/>
            <a:ext cx="9144000" cy="9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Pupa - (Chrysalis) 10-14 days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4606350" y="934500"/>
            <a:ext cx="4537500" cy="395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Larva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will spin a silk button,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attaching itself, Then hanging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head-down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a “J” shape.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0" i="0" lang="en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Shedding its skin, leaves it encased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22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a clear (not green) exoskeleton.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0" i="0" lang="en" sz="2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When ready to emerge, wings are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2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visible through the pupa covering.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This stage lasts only about 10 to 14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days.</a:t>
            </a: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425" y="934500"/>
            <a:ext cx="4182197" cy="337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0" y="0"/>
            <a:ext cx="9144000" cy="804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Adult - 4-6 weeks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456200" y="919800"/>
            <a:ext cx="3745499" cy="3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301700" y="1155275"/>
            <a:ext cx="4311899" cy="3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Monarchs can fly about 4 to 12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miles an hour.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Adult Monarchs will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live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another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 to 6 weeks</a:t>
            </a:r>
            <a:r>
              <a:rPr b="0" i="0" lang="en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Monarchs that migrate in the fall,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live about 6 to 9 months.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An adult goes from egg to adult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in about 30 days.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3425" y="2778525"/>
            <a:ext cx="3112649" cy="2033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9648" y="804187"/>
            <a:ext cx="3112649" cy="18197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5393650" y="2023550"/>
            <a:ext cx="897599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Female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860000" y="4731450"/>
            <a:ext cx="3865200" cy="316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Males have a </a:t>
            </a:r>
            <a:r>
              <a:rPr b="1" i="1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black spot</a:t>
            </a: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each hind wing</a:t>
            </a:r>
            <a:r>
              <a:rPr b="0" i="0" lang="en" sz="1200" u="none" cap="none" strike="noStrike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4753500" y="2471925"/>
            <a:ext cx="4356300" cy="3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Females have </a:t>
            </a:r>
            <a:r>
              <a:rPr b="1" i="1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thicker</a:t>
            </a:r>
            <a:r>
              <a:rPr b="0" i="1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wing veins</a:t>
            </a:r>
            <a:r>
              <a:rPr b="0" i="0" lang="e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giving her a darker appearance.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0" y="0"/>
            <a:ext cx="9144000" cy="802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4400325" y="666075"/>
            <a:ext cx="4665600" cy="42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year: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Mar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year's butterflies leave Mexico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flying to Texas to breed and lay eggs.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May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1st born in Texas migrat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 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north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breeding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lay eggs.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June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- 2nd reach northern states and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breeding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lay eggs.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</a:t>
            </a: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- 3rd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breed and lay eggs.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Aug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- 4th migrate back to Mexico.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year: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Mar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- 4th leaves Mexico, returning  to Texas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start the cycle all over.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548" y="887225"/>
            <a:ext cx="3908350" cy="390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0" y="0"/>
            <a:ext cx="91440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perils they face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390000" y="779975"/>
            <a:ext cx="4635900" cy="409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2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Naturally Perils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Parasite (OE)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Tachinid Flies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Wasps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Ants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Spiders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9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" sz="22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Manmade Perils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Cars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Food shortages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Pesticides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Weed killer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Habitat loss USA &amp; Mexico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0410" y="1031537"/>
            <a:ext cx="4627499" cy="33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243075" y="4428100"/>
            <a:ext cx="4650000" cy="2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4243075" y="703200"/>
            <a:ext cx="46359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/>
              <a:t>In 23 </a:t>
            </a:r>
            <a:r>
              <a:rPr lang="en"/>
              <a:t>average</a:t>
            </a:r>
            <a:r>
              <a:rPr lang="en"/>
              <a:t> has dropped by 60%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0" y="0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we have done to help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56650" y="1199850"/>
            <a:ext cx="4420199" cy="371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Raising them indoors has increased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odds of survival to over 95%.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Speaking to groups &amp; schools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Supplying milkweed &amp; caterpillars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Tagging &amp; releasing to help better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track</a:t>
            </a: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migration patterns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39754" l="23271" r="17469" t="977"/>
          <a:stretch/>
        </p:blipFill>
        <p:spPr>
          <a:xfrm>
            <a:off x="4798150" y="1199850"/>
            <a:ext cx="4292251" cy="32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0" y="0"/>
            <a:ext cx="91440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Things you can do to help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4116650" y="1091275"/>
            <a:ext cx="4784399" cy="35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Plant milkweed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Start a butterfly garden and register it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 a waystation.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Don’t use insecticide or weed killer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Spread the word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• Report your sightings to Journey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0" i="0" lang="en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North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17272" l="3318" r="1050" t="3166"/>
          <a:stretch/>
        </p:blipFill>
        <p:spPr>
          <a:xfrm>
            <a:off x="204625" y="1190375"/>
            <a:ext cx="3511349" cy="298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294325" y="868300"/>
            <a:ext cx="4238399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Monarch flies from Rhinelander, WI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154525" y="4186900"/>
            <a:ext cx="35847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2,326 miles to El Rosario, Mexico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